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28"/>
  </p:notesMasterIdLst>
  <p:sldIdLst>
    <p:sldId id="390" r:id="rId5"/>
    <p:sldId id="401" r:id="rId6"/>
    <p:sldId id="392" r:id="rId7"/>
    <p:sldId id="398" r:id="rId8"/>
    <p:sldId id="399" r:id="rId9"/>
    <p:sldId id="400" r:id="rId10"/>
    <p:sldId id="431" r:id="rId11"/>
    <p:sldId id="421" r:id="rId12"/>
    <p:sldId id="422" r:id="rId13"/>
    <p:sldId id="443" r:id="rId14"/>
    <p:sldId id="444" r:id="rId15"/>
    <p:sldId id="445" r:id="rId16"/>
    <p:sldId id="423" r:id="rId17"/>
    <p:sldId id="446" r:id="rId18"/>
    <p:sldId id="447" r:id="rId19"/>
    <p:sldId id="462" r:id="rId20"/>
    <p:sldId id="465" r:id="rId21"/>
    <p:sldId id="467" r:id="rId22"/>
    <p:sldId id="468" r:id="rId23"/>
    <p:sldId id="466" r:id="rId24"/>
    <p:sldId id="449" r:id="rId25"/>
    <p:sldId id="450" r:id="rId26"/>
    <p:sldId id="45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u John" initials="SJ" lastIdx="3" clrIdx="0">
    <p:extLst>
      <p:ext uri="{19B8F6BF-5375-455C-9EA6-DF929625EA0E}">
        <p15:presenceInfo xmlns:p15="http://schemas.microsoft.com/office/powerpoint/2012/main" userId="e574ebac546038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330" y="62"/>
      </p:cViewPr>
      <p:guideLst>
        <p:guide orient="horz" pos="16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28T16:08:54.477" idx="2">
    <p:pos x="3985" y="3979"/>
    <p:text>Yes</p:text>
    <p:extLst>
      <p:ext uri="{C676402C-5697-4E1C-873F-D02D1690AC5C}">
        <p15:threadingInfo xmlns:p15="http://schemas.microsoft.com/office/powerpoint/2012/main" timeZoneBias="-33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47.emf"/><Relationship Id="rId1" Type="http://schemas.openxmlformats.org/officeDocument/2006/relationships/image" Target="../media/image49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emf"/><Relationship Id="rId1" Type="http://schemas.openxmlformats.org/officeDocument/2006/relationships/image" Target="../media/image54.emf"/><Relationship Id="rId4" Type="http://schemas.openxmlformats.org/officeDocument/2006/relationships/image" Target="../media/image57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5.emf"/><Relationship Id="rId7" Type="http://schemas.openxmlformats.org/officeDocument/2006/relationships/image" Target="../media/image67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Relationship Id="rId6" Type="http://schemas.openxmlformats.org/officeDocument/2006/relationships/image" Target="../media/image66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Relationship Id="rId9" Type="http://schemas.openxmlformats.org/officeDocument/2006/relationships/image" Target="../media/image69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70.emf"/><Relationship Id="rId7" Type="http://schemas.openxmlformats.org/officeDocument/2006/relationships/image" Target="../media/image66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Relationship Id="rId6" Type="http://schemas.openxmlformats.org/officeDocument/2006/relationships/image" Target="../media/image71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Relationship Id="rId9" Type="http://schemas.openxmlformats.org/officeDocument/2006/relationships/image" Target="../media/image68.e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73.emf"/><Relationship Id="rId7" Type="http://schemas.openxmlformats.org/officeDocument/2006/relationships/image" Target="../media/image74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Relationship Id="rId6" Type="http://schemas.openxmlformats.org/officeDocument/2006/relationships/image" Target="../media/image71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Relationship Id="rId9" Type="http://schemas.openxmlformats.org/officeDocument/2006/relationships/image" Target="../media/image68.e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75.emf"/><Relationship Id="rId7" Type="http://schemas.openxmlformats.org/officeDocument/2006/relationships/image" Target="../media/image77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Relationship Id="rId6" Type="http://schemas.openxmlformats.org/officeDocument/2006/relationships/image" Target="../media/image64.emf"/><Relationship Id="rId5" Type="http://schemas.openxmlformats.org/officeDocument/2006/relationships/image" Target="../media/image76.emf"/><Relationship Id="rId4" Type="http://schemas.openxmlformats.org/officeDocument/2006/relationships/image" Target="../media/image6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w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emf"/><Relationship Id="rId1" Type="http://schemas.openxmlformats.org/officeDocument/2006/relationships/image" Target="../media/image78.emf"/><Relationship Id="rId4" Type="http://schemas.openxmlformats.org/officeDocument/2006/relationships/image" Target="../media/image8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wmf"/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Relationship Id="rId4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wmf"/><Relationship Id="rId1" Type="http://schemas.openxmlformats.org/officeDocument/2006/relationships/image" Target="../media/image32.emf"/><Relationship Id="rId5" Type="http://schemas.openxmlformats.org/officeDocument/2006/relationships/image" Target="../media/image36.emf"/><Relationship Id="rId4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C5A88-25A4-48D6-8071-6C8EC3BB5ABC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523BD-6C12-4E44-AA2F-D88ED9317D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523BD-6C12-4E44-AA2F-D88ED9317DD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52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0609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4495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3021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5086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2953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3543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2905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383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2987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829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5028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8205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5822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58469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0015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2778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2379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7436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43547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43269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58612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8242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02515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19528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58828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59341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51356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0828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07579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30272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77418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23330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4680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83C2-5AB6-46B3-8369-90F292F1D6A8}" type="datetimeFigureOut">
              <a:rPr lang="en-US" smtClean="0"/>
              <a:pPr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1687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32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676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package" Target="../embeddings/Microsoft_Word_Document4.docx"/><Relationship Id="rId18" Type="http://schemas.openxmlformats.org/officeDocument/2006/relationships/image" Target="../media/image48.emf"/><Relationship Id="rId3" Type="http://schemas.openxmlformats.org/officeDocument/2006/relationships/package" Target="../embeddings/Microsoft_Word_Document.docx"/><Relationship Id="rId7" Type="http://schemas.openxmlformats.org/officeDocument/2006/relationships/package" Target="../embeddings/Microsoft_Word_Document2.docx"/><Relationship Id="rId12" Type="http://schemas.openxmlformats.org/officeDocument/2006/relationships/image" Target="../media/image45.emf"/><Relationship Id="rId17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47.e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2.emf"/><Relationship Id="rId11" Type="http://schemas.openxmlformats.org/officeDocument/2006/relationships/package" Target="../embeddings/Microsoft_Word_Document3.docx"/><Relationship Id="rId5" Type="http://schemas.openxmlformats.org/officeDocument/2006/relationships/package" Target="../embeddings/Microsoft_Word_Document1.docx"/><Relationship Id="rId15" Type="http://schemas.openxmlformats.org/officeDocument/2006/relationships/package" Target="../embeddings/Microsoft_Word_Document5.docx"/><Relationship Id="rId10" Type="http://schemas.openxmlformats.org/officeDocument/2006/relationships/image" Target="../media/image44.emf"/><Relationship Id="rId19" Type="http://schemas.openxmlformats.org/officeDocument/2006/relationships/comments" Target="../comments/comment1.xml"/><Relationship Id="rId4" Type="http://schemas.openxmlformats.org/officeDocument/2006/relationships/image" Target="../media/image41.e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4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package" Target="../embeddings/Microsoft_Word_Document7.docx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7.emf"/><Relationship Id="rId5" Type="http://schemas.openxmlformats.org/officeDocument/2006/relationships/package" Target="../embeddings/Microsoft_Word_Document8.docx"/><Relationship Id="rId10" Type="http://schemas.openxmlformats.org/officeDocument/2006/relationships/image" Target="../media/image51.jpeg"/><Relationship Id="rId4" Type="http://schemas.openxmlformats.org/officeDocument/2006/relationships/image" Target="../media/image49.emf"/><Relationship Id="rId9" Type="http://schemas.openxmlformats.org/officeDocument/2006/relationships/image" Target="../media/image5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5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5.e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57.emf"/><Relationship Id="rId4" Type="http://schemas.openxmlformats.org/officeDocument/2006/relationships/image" Target="../media/image54.emf"/><Relationship Id="rId9" Type="http://schemas.openxmlformats.org/officeDocument/2006/relationships/oleObject" Target="../embeddings/oleObject4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58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package" Target="../embeddings/Microsoft_Word_Document9.docx"/><Relationship Id="rId7" Type="http://schemas.openxmlformats.org/officeDocument/2006/relationships/package" Target="../embeddings/Microsoft_Word_Document10.docx"/><Relationship Id="rId12" Type="http://schemas.openxmlformats.org/officeDocument/2006/relationships/image" Target="../media/image64.emf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1.emf"/><Relationship Id="rId11" Type="http://schemas.openxmlformats.org/officeDocument/2006/relationships/package" Target="../embeddings/Microsoft_Word_Document12.docx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63.emf"/><Relationship Id="rId4" Type="http://schemas.openxmlformats.org/officeDocument/2006/relationships/image" Target="../media/image60.emf"/><Relationship Id="rId9" Type="http://schemas.openxmlformats.org/officeDocument/2006/relationships/package" Target="../embeddings/Microsoft_Word_Document11.docx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package" Target="../embeddings/Microsoft_Word_Document17.docx"/><Relationship Id="rId18" Type="http://schemas.openxmlformats.org/officeDocument/2006/relationships/package" Target="../embeddings/Microsoft_Word_Document20.docx"/><Relationship Id="rId3" Type="http://schemas.openxmlformats.org/officeDocument/2006/relationships/package" Target="../embeddings/Microsoft_Word_Document13.docx"/><Relationship Id="rId21" Type="http://schemas.openxmlformats.org/officeDocument/2006/relationships/package" Target="../embeddings/Microsoft_Word_Document22.docx"/><Relationship Id="rId7" Type="http://schemas.openxmlformats.org/officeDocument/2006/relationships/package" Target="../embeddings/Microsoft_Word_Document14.docx"/><Relationship Id="rId12" Type="http://schemas.openxmlformats.org/officeDocument/2006/relationships/image" Target="../media/image64.emf"/><Relationship Id="rId17" Type="http://schemas.openxmlformats.org/officeDocument/2006/relationships/package" Target="../embeddings/Microsoft_Word_Document19.docx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67.emf"/><Relationship Id="rId20" Type="http://schemas.openxmlformats.org/officeDocument/2006/relationships/image" Target="../media/image68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1.emf"/><Relationship Id="rId11" Type="http://schemas.openxmlformats.org/officeDocument/2006/relationships/package" Target="../embeddings/Microsoft_Word_Document16.docx"/><Relationship Id="rId24" Type="http://schemas.openxmlformats.org/officeDocument/2006/relationships/image" Target="../media/image69.emf"/><Relationship Id="rId5" Type="http://schemas.openxmlformats.org/officeDocument/2006/relationships/oleObject" Target="../embeddings/oleObject45.bin"/><Relationship Id="rId15" Type="http://schemas.openxmlformats.org/officeDocument/2006/relationships/package" Target="../embeddings/Microsoft_Word_Document18.docx"/><Relationship Id="rId23" Type="http://schemas.openxmlformats.org/officeDocument/2006/relationships/oleObject" Target="../embeddings/oleObject46.bin"/><Relationship Id="rId10" Type="http://schemas.openxmlformats.org/officeDocument/2006/relationships/image" Target="../media/image63.emf"/><Relationship Id="rId19" Type="http://schemas.openxmlformats.org/officeDocument/2006/relationships/package" Target="../embeddings/Microsoft_Word_Document21.docx"/><Relationship Id="rId4" Type="http://schemas.openxmlformats.org/officeDocument/2006/relationships/image" Target="../media/image60.emf"/><Relationship Id="rId9" Type="http://schemas.openxmlformats.org/officeDocument/2006/relationships/package" Target="../embeddings/Microsoft_Word_Document15.docx"/><Relationship Id="rId14" Type="http://schemas.openxmlformats.org/officeDocument/2006/relationships/image" Target="../media/image66.emf"/><Relationship Id="rId22" Type="http://schemas.openxmlformats.org/officeDocument/2006/relationships/package" Target="../embeddings/Microsoft_Word_Document23.docx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package" Target="../embeddings/Microsoft_Word_Document28.docx"/><Relationship Id="rId18" Type="http://schemas.openxmlformats.org/officeDocument/2006/relationships/oleObject" Target="../embeddings/oleObject48.bin"/><Relationship Id="rId3" Type="http://schemas.openxmlformats.org/officeDocument/2006/relationships/package" Target="../embeddings/Microsoft_Word_Document24.docx"/><Relationship Id="rId21" Type="http://schemas.openxmlformats.org/officeDocument/2006/relationships/package" Target="../embeddings/Microsoft_Word_Document32.docx"/><Relationship Id="rId7" Type="http://schemas.openxmlformats.org/officeDocument/2006/relationships/package" Target="../embeddings/Microsoft_Word_Document25.docx"/><Relationship Id="rId12" Type="http://schemas.openxmlformats.org/officeDocument/2006/relationships/image" Target="../media/image64.emf"/><Relationship Id="rId17" Type="http://schemas.openxmlformats.org/officeDocument/2006/relationships/image" Target="../media/image66.emf"/><Relationship Id="rId2" Type="http://schemas.openxmlformats.org/officeDocument/2006/relationships/slideLayout" Target="../slideLayouts/slideLayout40.xml"/><Relationship Id="rId16" Type="http://schemas.openxmlformats.org/officeDocument/2006/relationships/package" Target="../embeddings/Microsoft_Word_Document30.docx"/><Relationship Id="rId20" Type="http://schemas.openxmlformats.org/officeDocument/2006/relationships/package" Target="../embeddings/Microsoft_Word_Document31.docx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1.emf"/><Relationship Id="rId11" Type="http://schemas.openxmlformats.org/officeDocument/2006/relationships/package" Target="../embeddings/Microsoft_Word_Document27.docx"/><Relationship Id="rId24" Type="http://schemas.openxmlformats.org/officeDocument/2006/relationships/package" Target="../embeddings/Microsoft_Word_Document34.docx"/><Relationship Id="rId5" Type="http://schemas.openxmlformats.org/officeDocument/2006/relationships/oleObject" Target="../embeddings/oleObject47.bin"/><Relationship Id="rId15" Type="http://schemas.openxmlformats.org/officeDocument/2006/relationships/package" Target="../embeddings/Microsoft_Word_Document29.docx"/><Relationship Id="rId23" Type="http://schemas.openxmlformats.org/officeDocument/2006/relationships/image" Target="../media/image68.emf"/><Relationship Id="rId10" Type="http://schemas.openxmlformats.org/officeDocument/2006/relationships/image" Target="../media/image63.emf"/><Relationship Id="rId19" Type="http://schemas.openxmlformats.org/officeDocument/2006/relationships/image" Target="../media/image72.emf"/><Relationship Id="rId4" Type="http://schemas.openxmlformats.org/officeDocument/2006/relationships/image" Target="../media/image60.emf"/><Relationship Id="rId9" Type="http://schemas.openxmlformats.org/officeDocument/2006/relationships/package" Target="../embeddings/Microsoft_Word_Document26.docx"/><Relationship Id="rId14" Type="http://schemas.openxmlformats.org/officeDocument/2006/relationships/image" Target="../media/image71.emf"/><Relationship Id="rId22" Type="http://schemas.openxmlformats.org/officeDocument/2006/relationships/package" Target="../embeddings/Microsoft_Word_Document33.docx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13" Type="http://schemas.openxmlformats.org/officeDocument/2006/relationships/package" Target="../embeddings/Microsoft_Word_Document39.docx"/><Relationship Id="rId18" Type="http://schemas.openxmlformats.org/officeDocument/2006/relationships/package" Target="../embeddings/Microsoft_Word_Document42.docx"/><Relationship Id="rId3" Type="http://schemas.openxmlformats.org/officeDocument/2006/relationships/package" Target="../embeddings/Microsoft_Word_Document35.docx"/><Relationship Id="rId21" Type="http://schemas.openxmlformats.org/officeDocument/2006/relationships/image" Target="../media/image68.emf"/><Relationship Id="rId7" Type="http://schemas.openxmlformats.org/officeDocument/2006/relationships/package" Target="../embeddings/Microsoft_Word_Document36.docx"/><Relationship Id="rId12" Type="http://schemas.openxmlformats.org/officeDocument/2006/relationships/image" Target="../media/image64.emf"/><Relationship Id="rId17" Type="http://schemas.openxmlformats.org/officeDocument/2006/relationships/image" Target="../media/image74.emf"/><Relationship Id="rId2" Type="http://schemas.openxmlformats.org/officeDocument/2006/relationships/slideLayout" Target="../slideLayouts/slideLayout40.xml"/><Relationship Id="rId16" Type="http://schemas.openxmlformats.org/officeDocument/2006/relationships/package" Target="../embeddings/Microsoft_Word_Document41.docx"/><Relationship Id="rId20" Type="http://schemas.openxmlformats.org/officeDocument/2006/relationships/package" Target="../embeddings/Microsoft_Word_Document43.docx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1.emf"/><Relationship Id="rId11" Type="http://schemas.openxmlformats.org/officeDocument/2006/relationships/package" Target="../embeddings/Microsoft_Word_Document38.docx"/><Relationship Id="rId5" Type="http://schemas.openxmlformats.org/officeDocument/2006/relationships/oleObject" Target="../embeddings/oleObject49.bin"/><Relationship Id="rId15" Type="http://schemas.openxmlformats.org/officeDocument/2006/relationships/package" Target="../embeddings/Microsoft_Word_Document40.docx"/><Relationship Id="rId23" Type="http://schemas.openxmlformats.org/officeDocument/2006/relationships/package" Target="../embeddings/Microsoft_Word_Document45.docx"/><Relationship Id="rId10" Type="http://schemas.openxmlformats.org/officeDocument/2006/relationships/image" Target="../media/image63.emf"/><Relationship Id="rId19" Type="http://schemas.openxmlformats.org/officeDocument/2006/relationships/image" Target="../media/image66.emf"/><Relationship Id="rId4" Type="http://schemas.openxmlformats.org/officeDocument/2006/relationships/image" Target="../media/image60.emf"/><Relationship Id="rId9" Type="http://schemas.openxmlformats.org/officeDocument/2006/relationships/package" Target="../embeddings/Microsoft_Word_Document37.docx"/><Relationship Id="rId14" Type="http://schemas.openxmlformats.org/officeDocument/2006/relationships/image" Target="../media/image71.emf"/><Relationship Id="rId22" Type="http://schemas.openxmlformats.org/officeDocument/2006/relationships/package" Target="../embeddings/Microsoft_Word_Document44.docx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emf"/><Relationship Id="rId9" Type="http://schemas.openxmlformats.org/officeDocument/2006/relationships/image" Target="../media/image4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13" Type="http://schemas.openxmlformats.org/officeDocument/2006/relationships/package" Target="../embeddings/Microsoft_Word_Document50.docx"/><Relationship Id="rId18" Type="http://schemas.openxmlformats.org/officeDocument/2006/relationships/image" Target="../media/image71.emf"/><Relationship Id="rId3" Type="http://schemas.openxmlformats.org/officeDocument/2006/relationships/package" Target="../embeddings/Microsoft_Word_Document46.docx"/><Relationship Id="rId7" Type="http://schemas.openxmlformats.org/officeDocument/2006/relationships/package" Target="../embeddings/Microsoft_Word_Document47.docx"/><Relationship Id="rId12" Type="http://schemas.openxmlformats.org/officeDocument/2006/relationships/image" Target="../media/image76.emf"/><Relationship Id="rId17" Type="http://schemas.openxmlformats.org/officeDocument/2006/relationships/package" Target="../embeddings/Microsoft_Word_Document52.docx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77.e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1.emf"/><Relationship Id="rId11" Type="http://schemas.openxmlformats.org/officeDocument/2006/relationships/package" Target="../embeddings/Microsoft_Word_Document49.docx"/><Relationship Id="rId5" Type="http://schemas.openxmlformats.org/officeDocument/2006/relationships/oleObject" Target="../embeddings/oleObject50.bin"/><Relationship Id="rId15" Type="http://schemas.openxmlformats.org/officeDocument/2006/relationships/package" Target="../embeddings/Microsoft_Word_Document51.docx"/><Relationship Id="rId10" Type="http://schemas.openxmlformats.org/officeDocument/2006/relationships/image" Target="../media/image63.emf"/><Relationship Id="rId19" Type="http://schemas.openxmlformats.org/officeDocument/2006/relationships/package" Target="../embeddings/Microsoft_Word_Document53.docx"/><Relationship Id="rId4" Type="http://schemas.openxmlformats.org/officeDocument/2006/relationships/image" Target="../media/image60.emf"/><Relationship Id="rId9" Type="http://schemas.openxmlformats.org/officeDocument/2006/relationships/package" Target="../embeddings/Microsoft_Word_Document48.docx"/><Relationship Id="rId14" Type="http://schemas.openxmlformats.org/officeDocument/2006/relationships/image" Target="../media/image6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9.emf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81.emf"/><Relationship Id="rId4" Type="http://schemas.openxmlformats.org/officeDocument/2006/relationships/image" Target="../media/image78.emf"/><Relationship Id="rId9" Type="http://schemas.openxmlformats.org/officeDocument/2006/relationships/oleObject" Target="../embeddings/oleObject5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8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0.e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emf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9.e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e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11" Type="http://schemas.openxmlformats.org/officeDocument/2006/relationships/image" Target="../media/image25.jpeg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24.jpeg"/><Relationship Id="rId4" Type="http://schemas.openxmlformats.org/officeDocument/2006/relationships/image" Target="../media/image20.emf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31.emf"/><Relationship Id="rId4" Type="http://schemas.openxmlformats.org/officeDocument/2006/relationships/image" Target="../media/image28.emf"/><Relationship Id="rId9" Type="http://schemas.openxmlformats.org/officeDocument/2006/relationships/oleObject" Target="../embeddings/oleObject26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oleObject" Target="../embeddings/oleObject31.bin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35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38.png"/><Relationship Id="rId4" Type="http://schemas.openxmlformats.org/officeDocument/2006/relationships/image" Target="../media/image32.emf"/><Relationship Id="rId9" Type="http://schemas.openxmlformats.org/officeDocument/2006/relationships/image" Target="../media/image37.png"/><Relationship Id="rId14" Type="http://schemas.openxmlformats.org/officeDocument/2006/relationships/image" Target="../media/image3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Lecture 4: Quantum numbers of Hydrogen atom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7608" t="7235" r="5530" b="45684"/>
          <a:stretch/>
        </p:blipFill>
        <p:spPr>
          <a:xfrm>
            <a:off x="0" y="1066800"/>
            <a:ext cx="9144000" cy="656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6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47800" y="3699808"/>
            <a:ext cx="6248400" cy="1261884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True only if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m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=0, 1, 2, 3, 4,….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What kind of information does </a:t>
            </a:r>
            <a:r>
              <a:rPr lang="en-US" sz="2800" dirty="0">
                <a:solidFill>
                  <a:prstClr val="black"/>
                </a:solidFill>
                <a:latin typeface="Symbol" charset="2"/>
                <a:cs typeface="Symbol" charset="2"/>
                <a:sym typeface="Symbol"/>
              </a:rPr>
              <a:t>F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contain?</a:t>
            </a: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Solution to </a:t>
            </a:r>
            <a:r>
              <a:rPr lang="en-US" sz="2400" b="1" i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charset="2"/>
                <a:cs typeface="Symbol" charset="2"/>
                <a:sym typeface="Symbol"/>
              </a:rPr>
              <a:t>f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part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26522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71200"/>
              </p:ext>
            </p:extLst>
          </p:nvPr>
        </p:nvGraphicFramePr>
        <p:xfrm>
          <a:off x="1150938" y="1600200"/>
          <a:ext cx="677386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39" name="Equation" r:id="rId3" imgW="3416300" imgH="469900" progId="Equation.3">
                  <p:embed/>
                </p:oleObj>
              </mc:Choice>
              <mc:Fallback>
                <p:oleObj name="Equation" r:id="rId3" imgW="3416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1600200"/>
                        <a:ext cx="6773862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4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412877"/>
              </p:ext>
            </p:extLst>
          </p:nvPr>
        </p:nvGraphicFramePr>
        <p:xfrm>
          <a:off x="939800" y="990600"/>
          <a:ext cx="2625725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40" name="Equation" r:id="rId5" imgW="1295400" imgH="203200" progId="Equation.3">
                  <p:embed/>
                </p:oleObj>
              </mc:Choice>
              <mc:Fallback>
                <p:oleObj name="Equation" r:id="rId5" imgW="1295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990600"/>
                        <a:ext cx="2625725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762000" y="1143000"/>
            <a:ext cx="533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80020" y="2814935"/>
            <a:ext cx="3853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Georgia"/>
                <a:cs typeface="Georgia"/>
              </a:rPr>
              <a:t>cos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 (2</a:t>
            </a:r>
            <a:r>
              <a:rPr lang="en-US" sz="2400" i="1" dirty="0">
                <a:solidFill>
                  <a:prstClr val="black"/>
                </a:solidFill>
                <a:latin typeface="Symbol" charset="2"/>
                <a:cs typeface="Symbol" charset="2"/>
              </a:rPr>
              <a:t>p</a:t>
            </a:r>
            <a:r>
              <a:rPr lang="en-US" sz="2400" i="1" dirty="0">
                <a:solidFill>
                  <a:prstClr val="black"/>
                </a:solidFill>
                <a:latin typeface="Georgia"/>
                <a:cs typeface="Georgia"/>
              </a:rPr>
              <a:t>m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) </a:t>
            </a:r>
            <a:r>
              <a:rPr lang="en-US" sz="2400" u="sng" dirty="0">
                <a:solidFill>
                  <a:prstClr val="black"/>
                </a:solidFill>
                <a:latin typeface="Georgia"/>
                <a:cs typeface="Georgia"/>
              </a:rPr>
              <a:t>+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Georgia"/>
                <a:cs typeface="Georgia"/>
              </a:rPr>
              <a:t>i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 sin (2</a:t>
            </a:r>
            <a:r>
              <a:rPr lang="en-US" sz="2400" i="1" dirty="0">
                <a:solidFill>
                  <a:prstClr val="black"/>
                </a:solidFill>
                <a:latin typeface="Symbol" charset="2"/>
                <a:cs typeface="Symbol" charset="2"/>
              </a:rPr>
              <a:t>p</a:t>
            </a:r>
            <a:r>
              <a:rPr lang="en-US" sz="2400" i="1" dirty="0">
                <a:solidFill>
                  <a:prstClr val="black"/>
                </a:solidFill>
                <a:latin typeface="Georgia"/>
                <a:cs typeface="Georgia"/>
              </a:rPr>
              <a:t>m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) = 1 </a:t>
            </a:r>
          </a:p>
        </p:txBody>
      </p:sp>
      <p:sp>
        <p:nvSpPr>
          <p:cNvPr id="5" name="Curved Right Arrow 4"/>
          <p:cNvSpPr/>
          <p:nvPr/>
        </p:nvSpPr>
        <p:spPr>
          <a:xfrm>
            <a:off x="7467600" y="5638800"/>
            <a:ext cx="457200" cy="762000"/>
          </a:xfrm>
          <a:prstGeom prst="curvedRightArrow">
            <a:avLst>
              <a:gd name="adj1" fmla="val 6155"/>
              <a:gd name="adj2" fmla="val 5000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106943" y="3138495"/>
            <a:ext cx="2042037" cy="3647770"/>
            <a:chOff x="7106943" y="3138495"/>
            <a:chExt cx="2042037" cy="3647770"/>
          </a:xfrm>
        </p:grpSpPr>
        <p:grpSp>
          <p:nvGrpSpPr>
            <p:cNvPr id="25" name="Group 24"/>
            <p:cNvGrpSpPr/>
            <p:nvPr/>
          </p:nvGrpSpPr>
          <p:grpSpPr>
            <a:xfrm>
              <a:off x="7391400" y="3505200"/>
              <a:ext cx="1524000" cy="3124200"/>
              <a:chOff x="2819400" y="3276600"/>
              <a:chExt cx="1524000" cy="31242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H="1" flipV="1">
                <a:off x="2895600" y="5257800"/>
                <a:ext cx="1447800" cy="4572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H="1">
                <a:off x="2819400" y="5715000"/>
                <a:ext cx="1524000" cy="685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4343400" y="3276600"/>
                <a:ext cx="0" cy="2438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7201177" y="5177135"/>
              <a:ext cx="418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4F81BD"/>
                  </a:solidFill>
                  <a:latin typeface="Georgia"/>
                  <a:cs typeface="Georgia"/>
                </a:rPr>
                <a:t>x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06943" y="6324600"/>
              <a:ext cx="43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4F81BD"/>
                  </a:solidFill>
                  <a:latin typeface="Georgia"/>
                  <a:cs typeface="Georgia"/>
                </a:rPr>
                <a:t>y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747740" y="3138495"/>
              <a:ext cx="4012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4F81BD"/>
                  </a:solidFill>
                  <a:latin typeface="Georgia"/>
                  <a:cs typeface="Georgia"/>
                </a:rPr>
                <a:t>z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33400" y="5334000"/>
            <a:ext cx="5918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333FF"/>
                </a:solidFill>
                <a:latin typeface="Georgia"/>
                <a:cs typeface="Georgia"/>
              </a:rPr>
              <a:t>Change in </a:t>
            </a:r>
            <a:r>
              <a:rPr lang="en-US" sz="2400" b="1" i="1" dirty="0">
                <a:solidFill>
                  <a:srgbClr val="3333FF"/>
                </a:solidFill>
                <a:latin typeface="Symbol" charset="2"/>
                <a:cs typeface="Symbol" charset="2"/>
              </a:rPr>
              <a:t>f</a:t>
            </a:r>
            <a:r>
              <a:rPr lang="en-US" sz="2400" b="1" dirty="0">
                <a:solidFill>
                  <a:srgbClr val="3333FF"/>
                </a:solidFill>
                <a:latin typeface="Georgia"/>
                <a:cs typeface="Georgia"/>
              </a:rPr>
              <a:t>: 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Circular motion in </a:t>
            </a:r>
            <a:r>
              <a:rPr lang="en-US" sz="2400" i="1" dirty="0" err="1">
                <a:solidFill>
                  <a:prstClr val="black"/>
                </a:solidFill>
                <a:latin typeface="Georgia"/>
                <a:cs typeface="Georgia"/>
              </a:rPr>
              <a:t>xy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 plane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3737" y="6015335"/>
            <a:ext cx="6327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3333FF"/>
                </a:solidFill>
                <a:latin typeface="Georgia"/>
                <a:cs typeface="Georgia"/>
              </a:rPr>
              <a:t>z </a:t>
            </a:r>
            <a:r>
              <a:rPr lang="en-US" sz="2400" b="1" dirty="0">
                <a:solidFill>
                  <a:srgbClr val="3333FF"/>
                </a:solidFill>
                <a:latin typeface="Georgia"/>
                <a:cs typeface="Georgia"/>
              </a:rPr>
              <a:t>– component of angular momentum? </a:t>
            </a:r>
          </a:p>
        </p:txBody>
      </p:sp>
    </p:spTree>
    <p:extLst>
      <p:ext uri="{BB962C8B-B14F-4D97-AF65-F5344CB8AC3E}">
        <p14:creationId xmlns:p14="http://schemas.microsoft.com/office/powerpoint/2010/main" val="361605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animBg="1" autoUpdateAnimBg="0"/>
      <p:bldP spid="3" grpId="0"/>
      <p:bldP spid="5" grpId="0" animBg="1"/>
      <p:bldP spid="28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8600" y="3886200"/>
            <a:ext cx="4343400" cy="914400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095637"/>
              </p:ext>
            </p:extLst>
          </p:nvPr>
        </p:nvGraphicFramePr>
        <p:xfrm>
          <a:off x="281602" y="3886200"/>
          <a:ext cx="787179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461" name="Document" r:id="rId3" imgW="5486400" imgH="584200" progId="Word.Document.12">
                  <p:embed/>
                </p:oleObj>
              </mc:Choice>
              <mc:Fallback>
                <p:oleObj name="Document" r:id="rId3" imgW="5486400" imgH="584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602" y="3886200"/>
                        <a:ext cx="7871798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ounded Rectangular Callout 25"/>
          <p:cNvSpPr/>
          <p:nvPr/>
        </p:nvSpPr>
        <p:spPr>
          <a:xfrm>
            <a:off x="3276600" y="3124200"/>
            <a:ext cx="1828800" cy="609600"/>
          </a:xfrm>
          <a:prstGeom prst="wedgeRoundRectCallout">
            <a:avLst>
              <a:gd name="adj1" fmla="val 82755"/>
              <a:gd name="adj2" fmla="val 97222"/>
              <a:gd name="adj3" fmla="val 16667"/>
            </a:avLst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Angular momentum: from classical to quantum picture 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143000"/>
            <a:ext cx="533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251927"/>
              </p:ext>
            </p:extLst>
          </p:nvPr>
        </p:nvGraphicFramePr>
        <p:xfrm>
          <a:off x="3685309" y="1219200"/>
          <a:ext cx="698269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462" name="Document" r:id="rId5" imgW="5486400" imgH="419100" progId="Word.Document.12">
                  <p:embed/>
                </p:oleObj>
              </mc:Choice>
              <mc:Fallback>
                <p:oleObj name="Document" r:id="rId5" imgW="5486400" imgH="41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85309" y="1219200"/>
                        <a:ext cx="6982691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241148"/>
              </p:ext>
            </p:extLst>
          </p:nvPr>
        </p:nvGraphicFramePr>
        <p:xfrm>
          <a:off x="990600" y="2590800"/>
          <a:ext cx="6483350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463" name="Document" r:id="rId7" imgW="5486400" imgH="876300" progId="Word.Document.12">
                  <p:embed/>
                </p:oleObj>
              </mc:Choice>
              <mc:Fallback>
                <p:oleObj name="Document" r:id="rId7" imgW="5486400" imgH="876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0600" y="2590800"/>
                        <a:ext cx="6483350" cy="1036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394760"/>
              </p:ext>
            </p:extLst>
          </p:nvPr>
        </p:nvGraphicFramePr>
        <p:xfrm>
          <a:off x="5275263" y="1828800"/>
          <a:ext cx="3938587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464" name="Document" r:id="rId9" imgW="3400785" imgH="458937" progId="Word.Document.12">
                  <p:embed/>
                </p:oleObj>
              </mc:Choice>
              <mc:Fallback>
                <p:oleObj name="Document" r:id="rId9" imgW="3400785" imgH="45893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75263" y="1828800"/>
                        <a:ext cx="3938587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075912"/>
              </p:ext>
            </p:extLst>
          </p:nvPr>
        </p:nvGraphicFramePr>
        <p:xfrm>
          <a:off x="-990600" y="1143000"/>
          <a:ext cx="6440557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465" name="Document" r:id="rId11" imgW="5486400" imgH="1168400" progId="Word.Document.12">
                  <p:embed/>
                </p:oleObj>
              </mc:Choice>
              <mc:Fallback>
                <p:oleObj name="Document" r:id="rId11" imgW="5486400" imgH="1168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-990600" y="1143000"/>
                        <a:ext cx="6440557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724857"/>
              </p:ext>
            </p:extLst>
          </p:nvPr>
        </p:nvGraphicFramePr>
        <p:xfrm>
          <a:off x="-23198" y="4953000"/>
          <a:ext cx="787179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466" name="Document" r:id="rId13" imgW="5486400" imgH="584200" progId="Word.Document.12">
                  <p:embed/>
                </p:oleObj>
              </mc:Choice>
              <mc:Fallback>
                <p:oleObj name="Document" r:id="rId13" imgW="5486400" imgH="584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-23198" y="4953000"/>
                        <a:ext cx="7871798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690217"/>
              </p:ext>
            </p:extLst>
          </p:nvPr>
        </p:nvGraphicFramePr>
        <p:xfrm>
          <a:off x="6225202" y="4953000"/>
          <a:ext cx="787179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467" name="Document" r:id="rId15" imgW="5486400" imgH="584200" progId="Word.Document.12">
                  <p:embed/>
                </p:oleObj>
              </mc:Choice>
              <mc:Fallback>
                <p:oleObj name="Document" r:id="rId15" imgW="5486400" imgH="584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25202" y="4953000"/>
                        <a:ext cx="7871798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Notched Right Arrow 20"/>
          <p:cNvSpPr/>
          <p:nvPr/>
        </p:nvSpPr>
        <p:spPr>
          <a:xfrm>
            <a:off x="4267200" y="5181600"/>
            <a:ext cx="609600" cy="22860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Notched Right Arrow 26"/>
          <p:cNvSpPr/>
          <p:nvPr/>
        </p:nvSpPr>
        <p:spPr>
          <a:xfrm>
            <a:off x="5105400" y="5181600"/>
            <a:ext cx="609600" cy="22860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019800" y="4953000"/>
            <a:ext cx="2209800" cy="914400"/>
          </a:xfrm>
          <a:prstGeom prst="roundRect">
            <a:avLst/>
          </a:prstGeom>
          <a:solidFill>
            <a:srgbClr val="FF6600">
              <a:alpha val="3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69098" y="6096000"/>
            <a:ext cx="3326902" cy="584776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Is </a:t>
            </a:r>
            <a:r>
              <a:rPr lang="en-US" sz="3200" dirty="0">
                <a:solidFill>
                  <a:prstClr val="black"/>
                </a:solidFill>
                <a:latin typeface="Symbol" charset="2"/>
                <a:cs typeface="Symbol" charset="2"/>
              </a:rPr>
              <a:t>F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 an eigenfunction?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465350"/>
              </p:ext>
            </p:extLst>
          </p:nvPr>
        </p:nvGraphicFramePr>
        <p:xfrm>
          <a:off x="2584450" y="3740150"/>
          <a:ext cx="648335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468" name="Document" r:id="rId17" imgW="5486400" imgH="533400" progId="Word.Document.12">
                  <p:embed/>
                </p:oleObj>
              </mc:Choice>
              <mc:Fallback>
                <p:oleObj name="Document" r:id="rId17" imgW="54864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584450" y="3740150"/>
                        <a:ext cx="6483350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701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 animBg="1"/>
      <p:bldP spid="21" grpId="0" animBg="1"/>
      <p:bldP spid="27" grpId="0" animBg="1"/>
      <p:bldP spid="33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947755"/>
              </p:ext>
            </p:extLst>
          </p:nvPr>
        </p:nvGraphicFramePr>
        <p:xfrm>
          <a:off x="762000" y="2286000"/>
          <a:ext cx="787179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70" name="Document" r:id="rId3" imgW="5486400" imgH="584200" progId="Word.Document.12">
                  <p:embed/>
                </p:oleObj>
              </mc:Choice>
              <mc:Fallback>
                <p:oleObj name="Document" r:id="rId3" imgW="5486400" imgH="584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2286000"/>
                        <a:ext cx="7871798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ounded Rectangular Callout 37"/>
          <p:cNvSpPr/>
          <p:nvPr/>
        </p:nvSpPr>
        <p:spPr>
          <a:xfrm>
            <a:off x="6019800" y="2362200"/>
            <a:ext cx="838200" cy="609600"/>
          </a:xfrm>
          <a:prstGeom prst="wedgeRoundRectCallout">
            <a:avLst>
              <a:gd name="adj1" fmla="val -122094"/>
              <a:gd name="adj2" fmla="val 72222"/>
              <a:gd name="adj3" fmla="val 16667"/>
            </a:avLst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33400" y="990600"/>
            <a:ext cx="2209800" cy="914400"/>
          </a:xfrm>
          <a:prstGeom prst="roundRect">
            <a:avLst/>
          </a:prstGeom>
          <a:solidFill>
            <a:srgbClr val="FF6600">
              <a:alpha val="3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Moment of truth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618136"/>
              </p:ext>
            </p:extLst>
          </p:nvPr>
        </p:nvGraphicFramePr>
        <p:xfrm>
          <a:off x="685800" y="990600"/>
          <a:ext cx="787179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71" name="Document" r:id="rId5" imgW="5486400" imgH="584200" progId="Word.Document.12">
                  <p:embed/>
                </p:oleObj>
              </mc:Choice>
              <mc:Fallback>
                <p:oleObj name="Document" r:id="rId5" imgW="5486400" imgH="584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5800" y="990600"/>
                        <a:ext cx="7871798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724400" y="990600"/>
            <a:ext cx="2209800" cy="914400"/>
            <a:chOff x="4724400" y="1295400"/>
            <a:chExt cx="2209800" cy="914400"/>
          </a:xfrm>
        </p:grpSpPr>
        <p:sp>
          <p:nvSpPr>
            <p:cNvPr id="34" name="Rounded Rectangle 33"/>
            <p:cNvSpPr/>
            <p:nvPr/>
          </p:nvSpPr>
          <p:spPr>
            <a:xfrm>
              <a:off x="4724400" y="1295400"/>
              <a:ext cx="2209800" cy="914400"/>
            </a:xfrm>
            <a:prstGeom prst="round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3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7499365"/>
                </p:ext>
              </p:extLst>
            </p:nvPr>
          </p:nvGraphicFramePr>
          <p:xfrm>
            <a:off x="4876800" y="1524000"/>
            <a:ext cx="182245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072" name="Equation" r:id="rId7" imgW="914400" imgH="228600" progId="Equation.3">
                    <p:embed/>
                  </p:oleObj>
                </mc:Choice>
                <mc:Fallback>
                  <p:oleObj name="Equation" r:id="rId7" imgW="9144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800" y="1524000"/>
                          <a:ext cx="182245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" descr="figure 12-34-2.jpg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86" t="43386" b="9756"/>
          <a:stretch/>
        </p:blipFill>
        <p:spPr bwMode="auto">
          <a:xfrm>
            <a:off x="-57149" y="4740543"/>
            <a:ext cx="1885949" cy="2000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figure 12-34-2.jpg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39" r="46047" b="4301"/>
          <a:stretch/>
        </p:blipFill>
        <p:spPr bwMode="auto">
          <a:xfrm>
            <a:off x="1752600" y="4552847"/>
            <a:ext cx="2137833" cy="22436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figure 12-34-2.jpg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40" b="56762"/>
          <a:stretch/>
        </p:blipFill>
        <p:spPr bwMode="auto">
          <a:xfrm>
            <a:off x="3657600" y="4525303"/>
            <a:ext cx="2089805" cy="18457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5842600" y="6324600"/>
            <a:ext cx="3149000" cy="461665"/>
          </a:xfrm>
          <a:prstGeom prst="rect">
            <a:avLst/>
          </a:prstGeom>
          <a:solidFill>
            <a:schemeClr val="bg1">
              <a:lumMod val="75000"/>
              <a:alpha val="34000"/>
            </a:schemeClr>
          </a:solidFill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Georgia"/>
                <a:cs typeface="Georgia"/>
              </a:rPr>
              <a:t>“Space Quantization”</a:t>
            </a:r>
            <a:endParaRPr lang="en-US" sz="2400" dirty="0">
              <a:solidFill>
                <a:prstClr val="black"/>
              </a:solidFill>
              <a:latin typeface="Georgia"/>
              <a:cs typeface="Georgia"/>
            </a:endParaRPr>
          </a:p>
        </p:txBody>
      </p:sp>
      <p:pic>
        <p:nvPicPr>
          <p:cNvPr id="45" name="Picture 2" descr="figure 12-34-1.jpg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9" b="40778"/>
          <a:stretch/>
        </p:blipFill>
        <p:spPr bwMode="auto">
          <a:xfrm>
            <a:off x="5670550" y="3802502"/>
            <a:ext cx="1873250" cy="25167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figure 12-34-1.jpg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84" b="43169"/>
          <a:stretch/>
        </p:blipFill>
        <p:spPr bwMode="auto">
          <a:xfrm>
            <a:off x="7493000" y="3768711"/>
            <a:ext cx="1651000" cy="24151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810000" y="3200400"/>
            <a:ext cx="5147563" cy="461665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Georgia"/>
                <a:cs typeface="Georgia"/>
              </a:rPr>
              <a:t>z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-component of angular momentum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28600" y="3886200"/>
            <a:ext cx="4508347" cy="461665"/>
          </a:xfrm>
          <a:prstGeom prst="rect">
            <a:avLst/>
          </a:prstGeom>
          <a:solidFill>
            <a:schemeClr val="bg1">
              <a:lumMod val="75000"/>
              <a:alpha val="34000"/>
            </a:schemeClr>
          </a:solidFill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Georgia"/>
                <a:cs typeface="Georgia"/>
              </a:rPr>
              <a:t>m: 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Magnetic Quantum Number</a:t>
            </a:r>
          </a:p>
        </p:txBody>
      </p:sp>
    </p:spTree>
    <p:extLst>
      <p:ext uri="{BB962C8B-B14F-4D97-AF65-F5344CB8AC3E}">
        <p14:creationId xmlns:p14="http://schemas.microsoft.com/office/powerpoint/2010/main" val="321189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31" grpId="0" animBg="1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029200" y="4648200"/>
            <a:ext cx="3429000" cy="990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200" y="4648200"/>
            <a:ext cx="3886200" cy="990600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Solution to </a:t>
            </a:r>
            <a:r>
              <a:rPr lang="en-US" sz="2400" b="1" i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charset="2"/>
                <a:cs typeface="Symbol" charset="2"/>
                <a:sym typeface="Symbol"/>
              </a:rPr>
              <a:t>f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part: Magnetic quantum number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7200" y="1600200"/>
            <a:ext cx="8458200" cy="2308324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m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=0, 1, 2, 3, 4,….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pPr>
              <a:buFont typeface="Arial" pitchFamily="34" charset="0"/>
              <a:buChar char="•"/>
            </a:pPr>
            <a:r>
              <a:rPr lang="en-US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m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is the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magnetic quantum number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pPr>
              <a:buFont typeface="Arial" pitchFamily="34" charset="0"/>
              <a:buChar char="•"/>
            </a:pP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m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is restricted by another quantum number (orbital Angular momentum),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l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, such  that  |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m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|&lt;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l</a:t>
            </a:r>
          </a:p>
        </p:txBody>
      </p:sp>
      <p:graphicFrame>
        <p:nvGraphicFramePr>
          <p:cNvPr id="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417167"/>
              </p:ext>
            </p:extLst>
          </p:nvPr>
        </p:nvGraphicFramePr>
        <p:xfrm>
          <a:off x="530225" y="4756150"/>
          <a:ext cx="3711575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97" name="Equation" r:id="rId3" imgW="2133600" imgH="482600" progId="Equation.3">
                  <p:embed/>
                </p:oleObj>
              </mc:Choice>
              <mc:Fallback>
                <p:oleObj name="Equation" r:id="rId3" imgW="21336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4756150"/>
                        <a:ext cx="3711575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264016"/>
              </p:ext>
            </p:extLst>
          </p:nvPr>
        </p:nvGraphicFramePr>
        <p:xfrm>
          <a:off x="5159375" y="4767263"/>
          <a:ext cx="1501775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98" name="Equation" r:id="rId5" imgW="863600" imgH="457200" progId="Equation.3">
                  <p:embed/>
                </p:oleObj>
              </mc:Choice>
              <mc:Fallback>
                <p:oleObj name="Equation" r:id="rId5" imgW="863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75" y="4767263"/>
                        <a:ext cx="1501775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187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build="allAtOnce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956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413216"/>
              </p:ext>
            </p:extLst>
          </p:nvPr>
        </p:nvGraphicFramePr>
        <p:xfrm>
          <a:off x="2193925" y="1676400"/>
          <a:ext cx="6215063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12" name="Equation" r:id="rId3" imgW="3124200" imgH="1092200" progId="Equation.3">
                  <p:embed/>
                </p:oleObj>
              </mc:Choice>
              <mc:Fallback>
                <p:oleObj name="Equation" r:id="rId3" imgW="3124200" imgH="1092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925" y="1676400"/>
                        <a:ext cx="6215063" cy="218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914400" y="277910"/>
            <a:ext cx="403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The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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part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90600" y="4953000"/>
            <a:ext cx="7086600" cy="646331"/>
          </a:xfrm>
          <a:prstGeom prst="rect">
            <a:avLst/>
          </a:prstGeom>
          <a:solidFill>
            <a:srgbClr val="E8EFD9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sz="12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                  : Associated Legendre Polynomials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638800"/>
            <a:ext cx="7086600" cy="1015663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Azimuthal quantum number l =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0,1,2,3…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,</a:t>
            </a:r>
          </a:p>
          <a:p>
            <a:endParaRPr lang="en-US" sz="12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i="1" dirty="0" err="1">
                <a:solidFill>
                  <a:prstClr val="black"/>
                </a:solidFill>
                <a:latin typeface="Georgia" pitchFamily="18" charset="0"/>
              </a:rPr>
              <a:t>m≤l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 </a:t>
            </a:r>
          </a:p>
        </p:txBody>
      </p:sp>
      <p:graphicFrame>
        <p:nvGraphicFramePr>
          <p:cNvPr id="27956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537293"/>
              </p:ext>
            </p:extLst>
          </p:nvPr>
        </p:nvGraphicFramePr>
        <p:xfrm>
          <a:off x="1001713" y="804863"/>
          <a:ext cx="52451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13" name="Equation" r:id="rId5" imgW="3009900" imgH="482600" progId="Equation.3">
                  <p:embed/>
                </p:oleObj>
              </mc:Choice>
              <mc:Fallback>
                <p:oleObj name="Equation" r:id="rId5" imgW="3009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713" y="804863"/>
                        <a:ext cx="5245100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81000" y="2436167"/>
            <a:ext cx="30480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F81BD">
                    <a:lumMod val="75000"/>
                  </a:srgbClr>
                </a:solidFill>
                <a:latin typeface="Georgia" pitchFamily="18" charset="0"/>
                <a:sym typeface="Symbol"/>
              </a:rPr>
              <a:t> (</a:t>
            </a:r>
            <a:r>
              <a:rPr lang="en-US" sz="2400" i="1" dirty="0">
                <a:solidFill>
                  <a:srgbClr val="4F81BD">
                    <a:lumMod val="75000"/>
                  </a:srgbClr>
                </a:solidFill>
                <a:latin typeface="Georgia" pitchFamily="18" charset="0"/>
                <a:sym typeface="Symbol"/>
              </a:rPr>
              <a:t></a:t>
            </a:r>
            <a:r>
              <a:rPr lang="en-US" sz="2400" dirty="0">
                <a:solidFill>
                  <a:srgbClr val="4F81BD">
                    <a:lumMod val="75000"/>
                  </a:srgbClr>
                </a:solidFill>
                <a:latin typeface="Georgia" pitchFamily="18" charset="0"/>
                <a:sym typeface="Symbol"/>
              </a:rPr>
              <a:t>) =</a:t>
            </a:r>
          </a:p>
        </p:txBody>
      </p:sp>
      <p:graphicFrame>
        <p:nvGraphicFramePr>
          <p:cNvPr id="27956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423519"/>
              </p:ext>
            </p:extLst>
          </p:nvPr>
        </p:nvGraphicFramePr>
        <p:xfrm>
          <a:off x="1058862" y="5105400"/>
          <a:ext cx="137953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14" name="Equation" r:id="rId7" imgW="685800" imgH="241300" progId="Equation.3">
                  <p:embed/>
                </p:oleObj>
              </mc:Choice>
              <mc:Fallback>
                <p:oleObj name="Equation" r:id="rId7" imgW="685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862" y="5105400"/>
                        <a:ext cx="1379538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3774440" y="4114800"/>
            <a:ext cx="1609725" cy="685800"/>
            <a:chOff x="3749675" y="4114800"/>
            <a:chExt cx="1609725" cy="685800"/>
          </a:xfrm>
        </p:grpSpPr>
        <p:sp>
          <p:nvSpPr>
            <p:cNvPr id="2" name="Rounded Rectangle 1"/>
            <p:cNvSpPr/>
            <p:nvPr/>
          </p:nvSpPr>
          <p:spPr>
            <a:xfrm>
              <a:off x="3810000" y="4114800"/>
              <a:ext cx="1524000" cy="685800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05731"/>
                </p:ext>
              </p:extLst>
            </p:nvPr>
          </p:nvGraphicFramePr>
          <p:xfrm>
            <a:off x="3749675" y="4191000"/>
            <a:ext cx="1609725" cy="488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915" name="Equation" r:id="rId9" imgW="711200" imgH="215900" progId="Equation.3">
                    <p:embed/>
                  </p:oleObj>
                </mc:Choice>
                <mc:Fallback>
                  <p:oleObj name="Equation" r:id="rId9" imgW="7112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749675" y="4191000"/>
                          <a:ext cx="1609725" cy="488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341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14400" y="277910"/>
            <a:ext cx="403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The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angular (·)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part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1143000"/>
            <a:ext cx="75438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The angular part of the solution</a:t>
            </a:r>
          </a:p>
          <a:p>
            <a:endParaRPr lang="en-US" sz="12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			     are called spherical harmonics</a:t>
            </a:r>
          </a:p>
          <a:p>
            <a:endParaRPr lang="en-US" sz="12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graphicFrame>
        <p:nvGraphicFramePr>
          <p:cNvPr id="279558" name="Object 7"/>
          <p:cNvGraphicFramePr>
            <a:graphicFrameLocks noChangeAspect="1"/>
          </p:cNvGraphicFramePr>
          <p:nvPr/>
        </p:nvGraphicFramePr>
        <p:xfrm>
          <a:off x="1066800" y="1676400"/>
          <a:ext cx="29813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41" name="Equation" r:id="rId3" imgW="1497950" imgH="241195" progId="">
                  <p:embed/>
                </p:oleObj>
              </mc:Choice>
              <mc:Fallback>
                <p:oleObj name="Equation" r:id="rId3" imgW="1497950" imgH="24119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676400"/>
                        <a:ext cx="29813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687550"/>
              </p:ext>
            </p:extLst>
          </p:nvPr>
        </p:nvGraphicFramePr>
        <p:xfrm>
          <a:off x="976313" y="2806700"/>
          <a:ext cx="5230812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42" name="Equation" r:id="rId5" imgW="2628900" imgH="482600" progId="Equation.3">
                  <p:embed/>
                </p:oleObj>
              </mc:Choice>
              <mc:Fallback>
                <p:oleObj name="Equation" r:id="rId5" imgW="2628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2806700"/>
                        <a:ext cx="5230812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914400" y="4191000"/>
            <a:ext cx="4343400" cy="1107996"/>
          </a:xfrm>
          <a:prstGeom prst="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l=0,1,2,3…</a:t>
            </a:r>
          </a:p>
          <a:p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m=0, ±1, ±2, ±3…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 and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|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m|≤l</a:t>
            </a:r>
          </a:p>
          <a:p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4623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/>
          <p:cNvSpPr/>
          <p:nvPr/>
        </p:nvSpPr>
        <p:spPr>
          <a:xfrm>
            <a:off x="6781800" y="3429000"/>
            <a:ext cx="2286000" cy="1371600"/>
          </a:xfrm>
          <a:prstGeom prst="roundRect">
            <a:avLst/>
          </a:prstGeom>
          <a:solidFill>
            <a:srgbClr val="0000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143000"/>
            <a:ext cx="533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00" y="27791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The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angular (·)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part: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847277"/>
              </p:ext>
            </p:extLst>
          </p:nvPr>
        </p:nvGraphicFramePr>
        <p:xfrm>
          <a:off x="724294" y="1524000"/>
          <a:ext cx="648335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95" name="Document" r:id="rId3" imgW="5486400" imgH="622300" progId="Word.Document.12">
                  <p:embed/>
                </p:oleObj>
              </mc:Choice>
              <mc:Fallback>
                <p:oleObj name="Document" r:id="rId3" imgW="5486400" imgH="622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294" y="1524000"/>
                        <a:ext cx="6483350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ounded Rectangle 36"/>
          <p:cNvSpPr/>
          <p:nvPr/>
        </p:nvSpPr>
        <p:spPr>
          <a:xfrm>
            <a:off x="1524000" y="3429000"/>
            <a:ext cx="5029200" cy="990600"/>
          </a:xfrm>
          <a:prstGeom prst="roundRect">
            <a:avLst/>
          </a:prstGeom>
          <a:solidFill>
            <a:srgbClr val="008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-76200" y="3429000"/>
            <a:ext cx="15774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Angular  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equation:</a:t>
            </a:r>
          </a:p>
        </p:txBody>
      </p:sp>
      <p:graphicFrame>
        <p:nvGraphicFramePr>
          <p:cNvPr id="4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601649"/>
              </p:ext>
            </p:extLst>
          </p:nvPr>
        </p:nvGraphicFramePr>
        <p:xfrm>
          <a:off x="1524000" y="3429000"/>
          <a:ext cx="4956175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96" name="Equation" r:id="rId5" imgW="2730500" imgH="508000" progId="Equation.3">
                  <p:embed/>
                </p:oleObj>
              </mc:Choice>
              <mc:Fallback>
                <p:oleObj name="Equation" r:id="rId5" imgW="27305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429000"/>
                        <a:ext cx="4956175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39775"/>
              </p:ext>
            </p:extLst>
          </p:nvPr>
        </p:nvGraphicFramePr>
        <p:xfrm>
          <a:off x="876694" y="1752600"/>
          <a:ext cx="6483350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97" name="Document" r:id="rId7" imgW="5486400" imgH="1181100" progId="Word.Document.12">
                  <p:embed/>
                </p:oleObj>
              </mc:Choice>
              <mc:Fallback>
                <p:oleObj name="Document" r:id="rId7" imgW="5486400" imgH="1181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6694" y="1752600"/>
                        <a:ext cx="6483350" cy="140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428006"/>
              </p:ext>
            </p:extLst>
          </p:nvPr>
        </p:nvGraphicFramePr>
        <p:xfrm>
          <a:off x="893763" y="914400"/>
          <a:ext cx="97250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98" name="Document" r:id="rId9" imgW="8229600" imgH="444500" progId="Word.Document.12">
                  <p:embed/>
                </p:oleObj>
              </mc:Choice>
              <mc:Fallback>
                <p:oleObj name="Document" r:id="rId9" imgW="8229600" imgH="444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3763" y="914400"/>
                        <a:ext cx="972502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453016"/>
              </p:ext>
            </p:extLst>
          </p:nvPr>
        </p:nvGraphicFramePr>
        <p:xfrm>
          <a:off x="4876800" y="4211638"/>
          <a:ext cx="6045200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99" name="Document" r:id="rId11" imgW="5486400" imgH="533400" progId="Word.Document.12">
                  <p:embed/>
                </p:oleObj>
              </mc:Choice>
              <mc:Fallback>
                <p:oleObj name="Document" r:id="rId11" imgW="54864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76800" y="4211638"/>
                        <a:ext cx="6045200" cy="588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7011963" y="2209800"/>
            <a:ext cx="2162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in spherical polar co-</a:t>
            </a:r>
            <a:r>
              <a:rPr lang="en-US" sz="2200" dirty="0" err="1">
                <a:solidFill>
                  <a:prstClr val="black"/>
                </a:solidFill>
                <a:latin typeface="Georgia" pitchFamily="18" charset="0"/>
              </a:rPr>
              <a:t>ords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858000" y="3657600"/>
            <a:ext cx="2162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Multiply by</a:t>
            </a:r>
          </a:p>
        </p:txBody>
      </p:sp>
    </p:spTree>
    <p:extLst>
      <p:ext uri="{BB962C8B-B14F-4D97-AF65-F5344CB8AC3E}">
        <p14:creationId xmlns:p14="http://schemas.microsoft.com/office/powerpoint/2010/main" val="135059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7" grpId="0" animBg="1"/>
      <p:bldP spid="42" grpId="0"/>
      <p:bldP spid="55" grpId="1"/>
      <p:bldP spid="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/>
          <p:cNvSpPr/>
          <p:nvPr/>
        </p:nvSpPr>
        <p:spPr>
          <a:xfrm>
            <a:off x="6781800" y="3429000"/>
            <a:ext cx="2286000" cy="1371600"/>
          </a:xfrm>
          <a:prstGeom prst="roundRect">
            <a:avLst/>
          </a:prstGeom>
          <a:solidFill>
            <a:srgbClr val="0000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143000"/>
            <a:ext cx="533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00" y="27791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The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angular (·)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part: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933175"/>
              </p:ext>
            </p:extLst>
          </p:nvPr>
        </p:nvGraphicFramePr>
        <p:xfrm>
          <a:off x="724294" y="1524000"/>
          <a:ext cx="648335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05" name="Document" r:id="rId3" imgW="5486400" imgH="622300" progId="Word.Document.12">
                  <p:embed/>
                </p:oleObj>
              </mc:Choice>
              <mc:Fallback>
                <p:oleObj name="Document" r:id="rId3" imgW="5486400" imgH="622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294" y="1524000"/>
                        <a:ext cx="6483350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ounded Rectangle 36"/>
          <p:cNvSpPr/>
          <p:nvPr/>
        </p:nvSpPr>
        <p:spPr>
          <a:xfrm>
            <a:off x="1524000" y="3429000"/>
            <a:ext cx="5029200" cy="990600"/>
          </a:xfrm>
          <a:prstGeom prst="roundRect">
            <a:avLst/>
          </a:prstGeom>
          <a:solidFill>
            <a:srgbClr val="008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-76200" y="3429000"/>
            <a:ext cx="15774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Angular  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equation:</a:t>
            </a:r>
          </a:p>
        </p:txBody>
      </p:sp>
      <p:graphicFrame>
        <p:nvGraphicFramePr>
          <p:cNvPr id="4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52364"/>
              </p:ext>
            </p:extLst>
          </p:nvPr>
        </p:nvGraphicFramePr>
        <p:xfrm>
          <a:off x="1524000" y="3429000"/>
          <a:ext cx="4956175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06" name="Equation" r:id="rId5" imgW="2730500" imgH="508000" progId="Equation.3">
                  <p:embed/>
                </p:oleObj>
              </mc:Choice>
              <mc:Fallback>
                <p:oleObj name="Equation" r:id="rId5" imgW="27305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429000"/>
                        <a:ext cx="4956175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580692"/>
              </p:ext>
            </p:extLst>
          </p:nvPr>
        </p:nvGraphicFramePr>
        <p:xfrm>
          <a:off x="876694" y="1752600"/>
          <a:ext cx="6483350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07" name="Document" r:id="rId7" imgW="5486400" imgH="1181100" progId="Word.Document.12">
                  <p:embed/>
                </p:oleObj>
              </mc:Choice>
              <mc:Fallback>
                <p:oleObj name="Document" r:id="rId7" imgW="5486400" imgH="1181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6694" y="1752600"/>
                        <a:ext cx="6483350" cy="140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562985"/>
              </p:ext>
            </p:extLst>
          </p:nvPr>
        </p:nvGraphicFramePr>
        <p:xfrm>
          <a:off x="893763" y="914400"/>
          <a:ext cx="97250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08" name="Document" r:id="rId9" imgW="8229600" imgH="444500" progId="Word.Document.12">
                  <p:embed/>
                </p:oleObj>
              </mc:Choice>
              <mc:Fallback>
                <p:oleObj name="Document" r:id="rId9" imgW="8229600" imgH="444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3763" y="914400"/>
                        <a:ext cx="972502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034324"/>
              </p:ext>
            </p:extLst>
          </p:nvPr>
        </p:nvGraphicFramePr>
        <p:xfrm>
          <a:off x="4876800" y="4211638"/>
          <a:ext cx="6045200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09" name="Document" r:id="rId11" imgW="5486400" imgH="533400" progId="Word.Document.12">
                  <p:embed/>
                </p:oleObj>
              </mc:Choice>
              <mc:Fallback>
                <p:oleObj name="Document" r:id="rId11" imgW="54864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76800" y="4211638"/>
                        <a:ext cx="6045200" cy="588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7011963" y="2209800"/>
            <a:ext cx="2162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in spherical polar co-</a:t>
            </a:r>
            <a:r>
              <a:rPr lang="en-US" sz="2200" dirty="0" err="1">
                <a:solidFill>
                  <a:prstClr val="black"/>
                </a:solidFill>
                <a:latin typeface="Georgia" pitchFamily="18" charset="0"/>
              </a:rPr>
              <a:t>ords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858000" y="3657600"/>
            <a:ext cx="2162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Multiply by</a:t>
            </a: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583969"/>
              </p:ext>
            </p:extLst>
          </p:nvPr>
        </p:nvGraphicFramePr>
        <p:xfrm>
          <a:off x="1066800" y="4191000"/>
          <a:ext cx="97250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10" name="Document" r:id="rId13" imgW="8229600" imgH="711200" progId="Word.Document.12">
                  <p:embed/>
                </p:oleObj>
              </mc:Choice>
              <mc:Fallback>
                <p:oleObj name="Document" r:id="rId13" imgW="82296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66800" y="4191000"/>
                        <a:ext cx="97250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205869"/>
              </p:ext>
            </p:extLst>
          </p:nvPr>
        </p:nvGraphicFramePr>
        <p:xfrm>
          <a:off x="28574" y="4191000"/>
          <a:ext cx="9725026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11" name="Document" r:id="rId15" imgW="8229600" imgH="1181100" progId="Word.Document.12">
                  <p:embed/>
                </p:oleObj>
              </mc:Choice>
              <mc:Fallback>
                <p:oleObj name="Document" r:id="rId15" imgW="8229600" imgH="1181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574" y="4191000"/>
                        <a:ext cx="9725026" cy="140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44677"/>
              </p:ext>
            </p:extLst>
          </p:nvPr>
        </p:nvGraphicFramePr>
        <p:xfrm>
          <a:off x="8077200" y="4495800"/>
          <a:ext cx="97250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12" name="Document" r:id="rId17" imgW="8229600" imgH="711200" progId="Word.Document.12">
                  <p:embed/>
                </p:oleObj>
              </mc:Choice>
              <mc:Fallback>
                <p:oleObj name="Document" r:id="rId17" imgW="82296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077200" y="4495800"/>
                        <a:ext cx="97250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848474"/>
              </p:ext>
            </p:extLst>
          </p:nvPr>
        </p:nvGraphicFramePr>
        <p:xfrm>
          <a:off x="5210175" y="4191000"/>
          <a:ext cx="97250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13" name="Document" r:id="rId18" imgW="8229600" imgH="711200" progId="Word.Document.12">
                  <p:embed/>
                </p:oleObj>
              </mc:Choice>
              <mc:Fallback>
                <p:oleObj name="Document" r:id="rId18" imgW="82296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210175" y="4191000"/>
                        <a:ext cx="97250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130433"/>
              </p:ext>
            </p:extLst>
          </p:nvPr>
        </p:nvGraphicFramePr>
        <p:xfrm>
          <a:off x="8382000" y="4495800"/>
          <a:ext cx="97250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14" name="Document" r:id="rId19" imgW="8229600" imgH="711200" progId="Word.Document.12">
                  <p:embed/>
                </p:oleObj>
              </mc:Choice>
              <mc:Fallback>
                <p:oleObj name="Document" r:id="rId19" imgW="82296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382000" y="4495800"/>
                        <a:ext cx="97250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892610"/>
              </p:ext>
            </p:extLst>
          </p:nvPr>
        </p:nvGraphicFramePr>
        <p:xfrm>
          <a:off x="3305175" y="4184650"/>
          <a:ext cx="97250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15" name="Document" r:id="rId21" imgW="8229600" imgH="711200" progId="Word.Document.12">
                  <p:embed/>
                </p:oleObj>
              </mc:Choice>
              <mc:Fallback>
                <p:oleObj name="Document" r:id="rId21" imgW="82296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05175" y="4184650"/>
                        <a:ext cx="97250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940172"/>
              </p:ext>
            </p:extLst>
          </p:nvPr>
        </p:nvGraphicFramePr>
        <p:xfrm>
          <a:off x="2009775" y="4191000"/>
          <a:ext cx="97250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16" name="Document" r:id="rId22" imgW="8229600" imgH="711200" progId="Word.Document.12">
                  <p:embed/>
                </p:oleObj>
              </mc:Choice>
              <mc:Fallback>
                <p:oleObj name="Document" r:id="rId22" imgW="82296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009775" y="4191000"/>
                        <a:ext cx="97250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346941"/>
              </p:ext>
            </p:extLst>
          </p:nvPr>
        </p:nvGraphicFramePr>
        <p:xfrm>
          <a:off x="4371181" y="4580731"/>
          <a:ext cx="1620837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17" name="Document" r:id="rId23" imgW="1097051" imgH="705273" progId="Word.Document.12">
                  <p:embed/>
                </p:oleObj>
              </mc:Choice>
              <mc:Fallback>
                <p:oleObj name="Document" r:id="rId23" imgW="1097051" imgH="7052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371181" y="4580731"/>
                        <a:ext cx="1620837" cy="104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990600" y="4648200"/>
            <a:ext cx="25908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581400" y="4648200"/>
            <a:ext cx="1905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6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/>
          <p:cNvSpPr/>
          <p:nvPr/>
        </p:nvSpPr>
        <p:spPr>
          <a:xfrm>
            <a:off x="6781800" y="3429000"/>
            <a:ext cx="2286000" cy="1371600"/>
          </a:xfrm>
          <a:prstGeom prst="roundRect">
            <a:avLst/>
          </a:prstGeom>
          <a:solidFill>
            <a:srgbClr val="0000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143000"/>
            <a:ext cx="533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00" y="27791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The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angular (·)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part: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606145"/>
              </p:ext>
            </p:extLst>
          </p:nvPr>
        </p:nvGraphicFramePr>
        <p:xfrm>
          <a:off x="724294" y="1524000"/>
          <a:ext cx="648335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58" name="Document" r:id="rId3" imgW="5486400" imgH="622300" progId="Word.Document.12">
                  <p:embed/>
                </p:oleObj>
              </mc:Choice>
              <mc:Fallback>
                <p:oleObj name="Document" r:id="rId3" imgW="5486400" imgH="622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294" y="1524000"/>
                        <a:ext cx="6483350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ounded Rectangle 36"/>
          <p:cNvSpPr/>
          <p:nvPr/>
        </p:nvSpPr>
        <p:spPr>
          <a:xfrm>
            <a:off x="1524000" y="3429000"/>
            <a:ext cx="5029200" cy="990600"/>
          </a:xfrm>
          <a:prstGeom prst="roundRect">
            <a:avLst/>
          </a:prstGeom>
          <a:solidFill>
            <a:srgbClr val="008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-76200" y="3429000"/>
            <a:ext cx="15774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Angular  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equation:</a:t>
            </a:r>
          </a:p>
        </p:txBody>
      </p:sp>
      <p:graphicFrame>
        <p:nvGraphicFramePr>
          <p:cNvPr id="4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800938"/>
              </p:ext>
            </p:extLst>
          </p:nvPr>
        </p:nvGraphicFramePr>
        <p:xfrm>
          <a:off x="1524000" y="3429000"/>
          <a:ext cx="4956175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59" name="Equation" r:id="rId5" imgW="2730500" imgH="508000" progId="Equation.3">
                  <p:embed/>
                </p:oleObj>
              </mc:Choice>
              <mc:Fallback>
                <p:oleObj name="Equation" r:id="rId5" imgW="27305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429000"/>
                        <a:ext cx="4956175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089275"/>
              </p:ext>
            </p:extLst>
          </p:nvPr>
        </p:nvGraphicFramePr>
        <p:xfrm>
          <a:off x="876694" y="1752600"/>
          <a:ext cx="6483350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60" name="Document" r:id="rId7" imgW="5486400" imgH="1181100" progId="Word.Document.12">
                  <p:embed/>
                </p:oleObj>
              </mc:Choice>
              <mc:Fallback>
                <p:oleObj name="Document" r:id="rId7" imgW="5486400" imgH="1181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6694" y="1752600"/>
                        <a:ext cx="6483350" cy="140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486902"/>
              </p:ext>
            </p:extLst>
          </p:nvPr>
        </p:nvGraphicFramePr>
        <p:xfrm>
          <a:off x="893763" y="914400"/>
          <a:ext cx="97250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61" name="Document" r:id="rId9" imgW="8229600" imgH="444500" progId="Word.Document.12">
                  <p:embed/>
                </p:oleObj>
              </mc:Choice>
              <mc:Fallback>
                <p:oleObj name="Document" r:id="rId9" imgW="8229600" imgH="444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3763" y="914400"/>
                        <a:ext cx="972502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953562"/>
              </p:ext>
            </p:extLst>
          </p:nvPr>
        </p:nvGraphicFramePr>
        <p:xfrm>
          <a:off x="4876800" y="4211638"/>
          <a:ext cx="6045200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62" name="Document" r:id="rId11" imgW="5486400" imgH="533400" progId="Word.Document.12">
                  <p:embed/>
                </p:oleObj>
              </mc:Choice>
              <mc:Fallback>
                <p:oleObj name="Document" r:id="rId11" imgW="54864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76800" y="4211638"/>
                        <a:ext cx="6045200" cy="588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21565"/>
              </p:ext>
            </p:extLst>
          </p:nvPr>
        </p:nvGraphicFramePr>
        <p:xfrm>
          <a:off x="457200" y="4495800"/>
          <a:ext cx="9725025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63" name="Document" r:id="rId13" imgW="8229600" imgH="723900" progId="Word.Document.12">
                  <p:embed/>
                </p:oleObj>
              </mc:Choice>
              <mc:Fallback>
                <p:oleObj name="Document" r:id="rId13" imgW="8229600" imgH="723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7200" y="4495800"/>
                        <a:ext cx="9725025" cy="858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66468"/>
              </p:ext>
            </p:extLst>
          </p:nvPr>
        </p:nvGraphicFramePr>
        <p:xfrm>
          <a:off x="7343775" y="4495800"/>
          <a:ext cx="9725025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64" name="Document" r:id="rId15" imgW="8229600" imgH="723900" progId="Word.Document.12">
                  <p:embed/>
                </p:oleObj>
              </mc:Choice>
              <mc:Fallback>
                <p:oleObj name="Document" r:id="rId15" imgW="8229600" imgH="723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343775" y="4495800"/>
                        <a:ext cx="9725025" cy="858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7011963" y="2209800"/>
            <a:ext cx="2162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in spherical polar co-</a:t>
            </a:r>
            <a:r>
              <a:rPr lang="en-US" sz="2200" dirty="0" err="1">
                <a:solidFill>
                  <a:prstClr val="black"/>
                </a:solidFill>
                <a:latin typeface="Georgia" pitchFamily="18" charset="0"/>
              </a:rPr>
              <a:t>ords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858000" y="3657600"/>
            <a:ext cx="2162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Multiply by</a:t>
            </a: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8369248"/>
              </p:ext>
            </p:extLst>
          </p:nvPr>
        </p:nvGraphicFramePr>
        <p:xfrm>
          <a:off x="1066800" y="4191000"/>
          <a:ext cx="97250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65" name="Document" r:id="rId16" imgW="8229600" imgH="711200" progId="Word.Document.12">
                  <p:embed/>
                </p:oleObj>
              </mc:Choice>
              <mc:Fallback>
                <p:oleObj name="Document" r:id="rId16" imgW="82296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66800" y="4191000"/>
                        <a:ext cx="97250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860624"/>
              </p:ext>
            </p:extLst>
          </p:nvPr>
        </p:nvGraphicFramePr>
        <p:xfrm>
          <a:off x="31750" y="4187825"/>
          <a:ext cx="8291513" cy="140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66" name="Document" r:id="rId18" imgW="7026099" imgH="1195366" progId="Word.Document.12">
                  <p:embed/>
                </p:oleObj>
              </mc:Choice>
              <mc:Fallback>
                <p:oleObj name="Document" r:id="rId18" imgW="7026099" imgH="11953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1750" y="4187825"/>
                        <a:ext cx="8291513" cy="1401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8098705"/>
              </p:ext>
            </p:extLst>
          </p:nvPr>
        </p:nvGraphicFramePr>
        <p:xfrm>
          <a:off x="8001000" y="4506119"/>
          <a:ext cx="97250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67" name="Document" r:id="rId20" imgW="8229600" imgH="711200" progId="Word.Document.12">
                  <p:embed/>
                </p:oleObj>
              </mc:Choice>
              <mc:Fallback>
                <p:oleObj name="Document" r:id="rId20" imgW="82296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001000" y="4506119"/>
                        <a:ext cx="97250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113954"/>
              </p:ext>
            </p:extLst>
          </p:nvPr>
        </p:nvGraphicFramePr>
        <p:xfrm>
          <a:off x="5210175" y="4191000"/>
          <a:ext cx="97250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68" name="Document" r:id="rId21" imgW="8229600" imgH="711200" progId="Word.Document.12">
                  <p:embed/>
                </p:oleObj>
              </mc:Choice>
              <mc:Fallback>
                <p:oleObj name="Document" r:id="rId21" imgW="82296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210175" y="4191000"/>
                        <a:ext cx="97250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614547"/>
              </p:ext>
            </p:extLst>
          </p:nvPr>
        </p:nvGraphicFramePr>
        <p:xfrm>
          <a:off x="8310867" y="4495800"/>
          <a:ext cx="97250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69" name="Document" r:id="rId22" imgW="8229600" imgH="711200" progId="Word.Document.12">
                  <p:embed/>
                </p:oleObj>
              </mc:Choice>
              <mc:Fallback>
                <p:oleObj name="Document" r:id="rId22" imgW="82296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310867" y="4495800"/>
                        <a:ext cx="97250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204239"/>
              </p:ext>
            </p:extLst>
          </p:nvPr>
        </p:nvGraphicFramePr>
        <p:xfrm>
          <a:off x="3299619" y="4173690"/>
          <a:ext cx="97250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70" name="Document" r:id="rId24" imgW="8229600" imgH="711200" progId="Word.Document.12">
                  <p:embed/>
                </p:oleObj>
              </mc:Choice>
              <mc:Fallback>
                <p:oleObj name="Document" r:id="rId24" imgW="82296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299619" y="4173690"/>
                        <a:ext cx="97250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6855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/>
          <p:cNvSpPr/>
          <p:nvPr/>
        </p:nvSpPr>
        <p:spPr>
          <a:xfrm>
            <a:off x="6781800" y="3429000"/>
            <a:ext cx="2286000" cy="1371600"/>
          </a:xfrm>
          <a:prstGeom prst="roundRect">
            <a:avLst/>
          </a:prstGeom>
          <a:solidFill>
            <a:srgbClr val="0000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143000"/>
            <a:ext cx="533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00" y="27791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The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angular (·)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part: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657055"/>
              </p:ext>
            </p:extLst>
          </p:nvPr>
        </p:nvGraphicFramePr>
        <p:xfrm>
          <a:off x="724294" y="1524000"/>
          <a:ext cx="648335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17" name="Document" r:id="rId3" imgW="5486400" imgH="622300" progId="Word.Document.12">
                  <p:embed/>
                </p:oleObj>
              </mc:Choice>
              <mc:Fallback>
                <p:oleObj name="Document" r:id="rId3" imgW="5486400" imgH="622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294" y="1524000"/>
                        <a:ext cx="6483350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ounded Rectangle 36"/>
          <p:cNvSpPr/>
          <p:nvPr/>
        </p:nvSpPr>
        <p:spPr>
          <a:xfrm>
            <a:off x="1524000" y="3429000"/>
            <a:ext cx="5029200" cy="990600"/>
          </a:xfrm>
          <a:prstGeom prst="roundRect">
            <a:avLst/>
          </a:prstGeom>
          <a:solidFill>
            <a:srgbClr val="008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-76200" y="3429000"/>
            <a:ext cx="15774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Angular  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equation:</a:t>
            </a:r>
          </a:p>
        </p:txBody>
      </p:sp>
      <p:graphicFrame>
        <p:nvGraphicFramePr>
          <p:cNvPr id="4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641617"/>
              </p:ext>
            </p:extLst>
          </p:nvPr>
        </p:nvGraphicFramePr>
        <p:xfrm>
          <a:off x="1524000" y="3429000"/>
          <a:ext cx="4956175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18" name="Equation" r:id="rId5" imgW="2730500" imgH="508000" progId="Equation.3">
                  <p:embed/>
                </p:oleObj>
              </mc:Choice>
              <mc:Fallback>
                <p:oleObj name="Equation" r:id="rId5" imgW="27305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429000"/>
                        <a:ext cx="4956175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263295"/>
              </p:ext>
            </p:extLst>
          </p:nvPr>
        </p:nvGraphicFramePr>
        <p:xfrm>
          <a:off x="876694" y="1752600"/>
          <a:ext cx="6483350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19" name="Document" r:id="rId7" imgW="5486400" imgH="1181100" progId="Word.Document.12">
                  <p:embed/>
                </p:oleObj>
              </mc:Choice>
              <mc:Fallback>
                <p:oleObj name="Document" r:id="rId7" imgW="5486400" imgH="1181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6694" y="1752600"/>
                        <a:ext cx="6483350" cy="140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004679"/>
              </p:ext>
            </p:extLst>
          </p:nvPr>
        </p:nvGraphicFramePr>
        <p:xfrm>
          <a:off x="893763" y="914400"/>
          <a:ext cx="97250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20" name="Document" r:id="rId9" imgW="8229600" imgH="444500" progId="Word.Document.12">
                  <p:embed/>
                </p:oleObj>
              </mc:Choice>
              <mc:Fallback>
                <p:oleObj name="Document" r:id="rId9" imgW="8229600" imgH="444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3763" y="914400"/>
                        <a:ext cx="972502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9222999"/>
              </p:ext>
            </p:extLst>
          </p:nvPr>
        </p:nvGraphicFramePr>
        <p:xfrm>
          <a:off x="4876800" y="4211638"/>
          <a:ext cx="6045200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21" name="Document" r:id="rId11" imgW="5486400" imgH="533400" progId="Word.Document.12">
                  <p:embed/>
                </p:oleObj>
              </mc:Choice>
              <mc:Fallback>
                <p:oleObj name="Document" r:id="rId11" imgW="54864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76800" y="4211638"/>
                        <a:ext cx="6045200" cy="588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623514"/>
              </p:ext>
            </p:extLst>
          </p:nvPr>
        </p:nvGraphicFramePr>
        <p:xfrm>
          <a:off x="457200" y="4495800"/>
          <a:ext cx="9725025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22" name="Document" r:id="rId13" imgW="8229600" imgH="723900" progId="Word.Document.12">
                  <p:embed/>
                </p:oleObj>
              </mc:Choice>
              <mc:Fallback>
                <p:oleObj name="Document" r:id="rId13" imgW="8229600" imgH="723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7200" y="4495800"/>
                        <a:ext cx="9725025" cy="858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330771"/>
              </p:ext>
            </p:extLst>
          </p:nvPr>
        </p:nvGraphicFramePr>
        <p:xfrm>
          <a:off x="7343775" y="4495800"/>
          <a:ext cx="9725025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23" name="Document" r:id="rId15" imgW="8229600" imgH="723900" progId="Word.Document.12">
                  <p:embed/>
                </p:oleObj>
              </mc:Choice>
              <mc:Fallback>
                <p:oleObj name="Document" r:id="rId15" imgW="8229600" imgH="723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343775" y="4495800"/>
                        <a:ext cx="9725025" cy="858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7011963" y="2209800"/>
            <a:ext cx="2162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in spherical polar co-</a:t>
            </a:r>
            <a:r>
              <a:rPr lang="en-US" sz="2200" dirty="0" err="1">
                <a:solidFill>
                  <a:prstClr val="black"/>
                </a:solidFill>
                <a:latin typeface="Georgia" pitchFamily="18" charset="0"/>
              </a:rPr>
              <a:t>ords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858000" y="3657600"/>
            <a:ext cx="2162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Multiply by</a:t>
            </a:r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476149"/>
              </p:ext>
            </p:extLst>
          </p:nvPr>
        </p:nvGraphicFramePr>
        <p:xfrm>
          <a:off x="28574" y="4191000"/>
          <a:ext cx="9725026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24" name="Document" r:id="rId16" imgW="8229600" imgH="1181100" progId="Word.Document.12">
                  <p:embed/>
                </p:oleObj>
              </mc:Choice>
              <mc:Fallback>
                <p:oleObj name="Document" r:id="rId16" imgW="8229600" imgH="1181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574" y="4191000"/>
                        <a:ext cx="9725026" cy="140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587080"/>
              </p:ext>
            </p:extLst>
          </p:nvPr>
        </p:nvGraphicFramePr>
        <p:xfrm>
          <a:off x="8077200" y="4495800"/>
          <a:ext cx="97250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25" name="Document" r:id="rId18" imgW="8229600" imgH="711200" progId="Word.Document.12">
                  <p:embed/>
                </p:oleObj>
              </mc:Choice>
              <mc:Fallback>
                <p:oleObj name="Document" r:id="rId18" imgW="82296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77200" y="4495800"/>
                        <a:ext cx="97250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172544"/>
              </p:ext>
            </p:extLst>
          </p:nvPr>
        </p:nvGraphicFramePr>
        <p:xfrm>
          <a:off x="8382000" y="4495800"/>
          <a:ext cx="97250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26" name="Document" r:id="rId20" imgW="8229600" imgH="711200" progId="Word.Document.12">
                  <p:embed/>
                </p:oleObj>
              </mc:Choice>
              <mc:Fallback>
                <p:oleObj name="Document" r:id="rId20" imgW="82296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82000" y="4495800"/>
                        <a:ext cx="97250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118743"/>
              </p:ext>
            </p:extLst>
          </p:nvPr>
        </p:nvGraphicFramePr>
        <p:xfrm>
          <a:off x="5638800" y="4495800"/>
          <a:ext cx="97250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27" name="Document" r:id="rId22" imgW="8229600" imgH="711200" progId="Word.Document.12">
                  <p:embed/>
                </p:oleObj>
              </mc:Choice>
              <mc:Fallback>
                <p:oleObj name="Document" r:id="rId22" imgW="82296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638800" y="4495800"/>
                        <a:ext cx="97250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800124"/>
              </p:ext>
            </p:extLst>
          </p:nvPr>
        </p:nvGraphicFramePr>
        <p:xfrm>
          <a:off x="5943600" y="4495800"/>
          <a:ext cx="97250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28" name="Document" r:id="rId23" imgW="8229600" imgH="711200" progId="Word.Document.12">
                  <p:embed/>
                </p:oleObj>
              </mc:Choice>
              <mc:Fallback>
                <p:oleObj name="Document" r:id="rId23" imgW="8229600" imgH="71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943600" y="4495800"/>
                        <a:ext cx="97250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381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Recapitulation: Separation of variables in the Schrödinger equation for Hydrogen Atom</a:t>
            </a:r>
          </a:p>
        </p:txBody>
      </p:sp>
      <p:graphicFrame>
        <p:nvGraphicFramePr>
          <p:cNvPr id="17715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314045"/>
              </p:ext>
            </p:extLst>
          </p:nvPr>
        </p:nvGraphicFramePr>
        <p:xfrm>
          <a:off x="965200" y="3813175"/>
          <a:ext cx="513715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" name="Equation" r:id="rId3" imgW="2578100" imgH="482600" progId="Equation.3">
                  <p:embed/>
                </p:oleObj>
              </mc:Choice>
              <mc:Fallback>
                <p:oleObj name="Equation" r:id="rId3" imgW="25781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3813175"/>
                        <a:ext cx="513715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5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214498"/>
              </p:ext>
            </p:extLst>
          </p:nvPr>
        </p:nvGraphicFramePr>
        <p:xfrm>
          <a:off x="963613" y="3127375"/>
          <a:ext cx="24828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" name="Equation" r:id="rId5" imgW="1244600" imgH="254000" progId="Equation.3">
                  <p:embed/>
                </p:oleObj>
              </mc:Choice>
              <mc:Fallback>
                <p:oleObj name="Equation" r:id="rId5" imgW="12446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3127375"/>
                        <a:ext cx="24828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0"/>
          <p:cNvGrpSpPr/>
          <p:nvPr/>
        </p:nvGrpSpPr>
        <p:grpSpPr>
          <a:xfrm>
            <a:off x="838200" y="1226820"/>
            <a:ext cx="2118360" cy="2125980"/>
            <a:chOff x="838200" y="990600"/>
            <a:chExt cx="2118360" cy="2125980"/>
          </a:xfrm>
        </p:grpSpPr>
        <p:pic>
          <p:nvPicPr>
            <p:cNvPr id="8" name="Picture 7" descr="bohr_1.g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200" y="990600"/>
              <a:ext cx="2118360" cy="212598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371600" y="1143000"/>
              <a:ext cx="13821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</a:rPr>
                <a:t>(</a:t>
              </a:r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x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,y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,z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</a:rPr>
                <a:t>)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295400" y="2129135"/>
            <a:ext cx="1515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x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N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,y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N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,z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N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)</a:t>
            </a:r>
            <a:endParaRPr lang="en-US" dirty="0"/>
          </a:p>
        </p:txBody>
      </p:sp>
      <p:graphicFrame>
        <p:nvGraphicFramePr>
          <p:cNvPr id="178182" name="Object 6"/>
          <p:cNvGraphicFramePr>
            <a:graphicFrameLocks noChangeAspect="1"/>
          </p:cNvGraphicFramePr>
          <p:nvPr/>
        </p:nvGraphicFramePr>
        <p:xfrm>
          <a:off x="889000" y="4902200"/>
          <a:ext cx="61023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" name="Equation" r:id="rId8" imgW="3060700" imgH="457200" progId="">
                  <p:embed/>
                </p:oleObj>
              </mc:Choice>
              <mc:Fallback>
                <p:oleObj name="Equation" r:id="rId8" imgW="3060700" imgH="457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0" y="4902200"/>
                        <a:ext cx="610235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3352800" y="1371600"/>
            <a:ext cx="5562600" cy="1200329"/>
          </a:xfrm>
          <a:prstGeom prst="rect">
            <a:avLst/>
          </a:prstGeom>
          <a:solidFill>
            <a:srgbClr val="9BBB59">
              <a:alpha val="25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Two particle central-force problem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Completely solvable – a rare example!</a:t>
            </a:r>
          </a:p>
        </p:txBody>
      </p:sp>
    </p:spTree>
    <p:extLst>
      <p:ext uri="{BB962C8B-B14F-4D97-AF65-F5344CB8AC3E}">
        <p14:creationId xmlns:p14="http://schemas.microsoft.com/office/powerpoint/2010/main" val="2563738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>
            <a:off x="0" y="4572000"/>
            <a:ext cx="5638800" cy="114300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524000" y="2133600"/>
            <a:ext cx="5562600" cy="114300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6781800" y="3429000"/>
            <a:ext cx="2286000" cy="1371600"/>
          </a:xfrm>
          <a:prstGeom prst="roundRect">
            <a:avLst/>
          </a:prstGeom>
          <a:solidFill>
            <a:srgbClr val="0000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143000"/>
            <a:ext cx="533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00" y="27791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The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angular (·)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part: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  <a:p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952177"/>
              </p:ext>
            </p:extLst>
          </p:nvPr>
        </p:nvGraphicFramePr>
        <p:xfrm>
          <a:off x="724294" y="1524000"/>
          <a:ext cx="648335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38" name="Document" r:id="rId3" imgW="5486400" imgH="622300" progId="Word.Document.12">
                  <p:embed/>
                </p:oleObj>
              </mc:Choice>
              <mc:Fallback>
                <p:oleObj name="Document" r:id="rId3" imgW="5486400" imgH="622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294" y="1524000"/>
                        <a:ext cx="6483350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ounded Rectangle 36"/>
          <p:cNvSpPr/>
          <p:nvPr/>
        </p:nvSpPr>
        <p:spPr>
          <a:xfrm>
            <a:off x="1524000" y="3429000"/>
            <a:ext cx="5029200" cy="990600"/>
          </a:xfrm>
          <a:prstGeom prst="roundRect">
            <a:avLst/>
          </a:prstGeom>
          <a:solidFill>
            <a:srgbClr val="008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-76200" y="3429000"/>
            <a:ext cx="15774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Angular  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equation:</a:t>
            </a:r>
          </a:p>
        </p:txBody>
      </p:sp>
      <p:graphicFrame>
        <p:nvGraphicFramePr>
          <p:cNvPr id="4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541789"/>
              </p:ext>
            </p:extLst>
          </p:nvPr>
        </p:nvGraphicFramePr>
        <p:xfrm>
          <a:off x="1524000" y="3429000"/>
          <a:ext cx="4956175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39" name="Equation" r:id="rId5" imgW="2730500" imgH="508000" progId="Equation.3">
                  <p:embed/>
                </p:oleObj>
              </mc:Choice>
              <mc:Fallback>
                <p:oleObj name="Equation" r:id="rId5" imgW="27305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429000"/>
                        <a:ext cx="4956175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705971"/>
              </p:ext>
            </p:extLst>
          </p:nvPr>
        </p:nvGraphicFramePr>
        <p:xfrm>
          <a:off x="876694" y="1752600"/>
          <a:ext cx="6483350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40" name="Document" r:id="rId7" imgW="5486400" imgH="1181100" progId="Word.Document.12">
                  <p:embed/>
                </p:oleObj>
              </mc:Choice>
              <mc:Fallback>
                <p:oleObj name="Document" r:id="rId7" imgW="5486400" imgH="1181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6694" y="1752600"/>
                        <a:ext cx="6483350" cy="140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310564"/>
              </p:ext>
            </p:extLst>
          </p:nvPr>
        </p:nvGraphicFramePr>
        <p:xfrm>
          <a:off x="893763" y="914400"/>
          <a:ext cx="97250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41" name="Document" r:id="rId9" imgW="8229600" imgH="444500" progId="Word.Document.12">
                  <p:embed/>
                </p:oleObj>
              </mc:Choice>
              <mc:Fallback>
                <p:oleObj name="Document" r:id="rId9" imgW="8229600" imgH="444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3763" y="914400"/>
                        <a:ext cx="972502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447800" y="5943600"/>
            <a:ext cx="6172200" cy="762000"/>
            <a:chOff x="1295400" y="5410200"/>
            <a:chExt cx="6172200" cy="762000"/>
          </a:xfrm>
        </p:grpSpPr>
        <p:sp>
          <p:nvSpPr>
            <p:cNvPr id="3" name="Rounded Rectangle 2"/>
            <p:cNvSpPr/>
            <p:nvPr/>
          </p:nvSpPr>
          <p:spPr>
            <a:xfrm>
              <a:off x="1295400" y="5410200"/>
              <a:ext cx="6172200" cy="762000"/>
            </a:xfrm>
            <a:prstGeom prst="roundRect">
              <a:avLst/>
            </a:prstGeom>
            <a:solidFill>
              <a:srgbClr val="FFFF0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6" name="Object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1030729"/>
                </p:ext>
              </p:extLst>
            </p:nvPr>
          </p:nvGraphicFramePr>
          <p:xfrm>
            <a:off x="1371600" y="5486400"/>
            <a:ext cx="6045200" cy="644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642" name="Document" r:id="rId11" imgW="5486400" imgH="584200" progId="Word.Document.12">
                    <p:embed/>
                  </p:oleObj>
                </mc:Choice>
                <mc:Fallback>
                  <p:oleObj name="Document" r:id="rId11" imgW="5486400" imgH="5842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371600" y="5486400"/>
                          <a:ext cx="6045200" cy="644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519651"/>
              </p:ext>
            </p:extLst>
          </p:nvPr>
        </p:nvGraphicFramePr>
        <p:xfrm>
          <a:off x="4876800" y="4211638"/>
          <a:ext cx="6045200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43" name="Document" r:id="rId13" imgW="5486400" imgH="533400" progId="Word.Document.12">
                  <p:embed/>
                </p:oleObj>
              </mc:Choice>
              <mc:Fallback>
                <p:oleObj name="Document" r:id="rId13" imgW="54864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76800" y="4211638"/>
                        <a:ext cx="6045200" cy="588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9908600"/>
              </p:ext>
            </p:extLst>
          </p:nvPr>
        </p:nvGraphicFramePr>
        <p:xfrm>
          <a:off x="28574" y="4191000"/>
          <a:ext cx="9725026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44" name="Document" r:id="rId15" imgW="8229600" imgH="1181100" progId="Word.Document.12">
                  <p:embed/>
                </p:oleObj>
              </mc:Choice>
              <mc:Fallback>
                <p:oleObj name="Document" r:id="rId15" imgW="8229600" imgH="1181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574" y="4191000"/>
                        <a:ext cx="9725026" cy="140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089595"/>
              </p:ext>
            </p:extLst>
          </p:nvPr>
        </p:nvGraphicFramePr>
        <p:xfrm>
          <a:off x="457200" y="4495800"/>
          <a:ext cx="9725025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45" name="Document" r:id="rId17" imgW="8229600" imgH="723900" progId="Word.Document.12">
                  <p:embed/>
                </p:oleObj>
              </mc:Choice>
              <mc:Fallback>
                <p:oleObj name="Document" r:id="rId17" imgW="8229600" imgH="723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7200" y="4495800"/>
                        <a:ext cx="9725025" cy="858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406746"/>
              </p:ext>
            </p:extLst>
          </p:nvPr>
        </p:nvGraphicFramePr>
        <p:xfrm>
          <a:off x="7343775" y="4495800"/>
          <a:ext cx="9725025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46" name="Document" r:id="rId19" imgW="8229600" imgH="723900" progId="Word.Document.12">
                  <p:embed/>
                </p:oleObj>
              </mc:Choice>
              <mc:Fallback>
                <p:oleObj name="Document" r:id="rId19" imgW="8229600" imgH="723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343775" y="4495800"/>
                        <a:ext cx="9725025" cy="858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ounded Rectangle 53"/>
          <p:cNvSpPr/>
          <p:nvPr/>
        </p:nvSpPr>
        <p:spPr>
          <a:xfrm>
            <a:off x="533400" y="1371600"/>
            <a:ext cx="609600" cy="1143000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011963" y="2209800"/>
            <a:ext cx="2162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in spherical polar co-</a:t>
            </a:r>
            <a:r>
              <a:rPr lang="en-US" sz="2200" dirty="0" err="1">
                <a:solidFill>
                  <a:prstClr val="black"/>
                </a:solidFill>
                <a:latin typeface="Georgia" pitchFamily="18" charset="0"/>
              </a:rPr>
              <a:t>ords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858000" y="3657600"/>
            <a:ext cx="2162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Multiply by</a:t>
            </a:r>
          </a:p>
        </p:txBody>
      </p:sp>
      <p:sp>
        <p:nvSpPr>
          <p:cNvPr id="5" name="Rectangle 4"/>
          <p:cNvSpPr/>
          <p:nvPr/>
        </p:nvSpPr>
        <p:spPr>
          <a:xfrm>
            <a:off x="4559321" y="281381"/>
            <a:ext cx="4241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Total angular momentum </a:t>
            </a:r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4114800" y="5943600"/>
            <a:ext cx="1524000" cy="762000"/>
          </a:xfrm>
          <a:prstGeom prst="roundRect">
            <a:avLst/>
          </a:prstGeom>
          <a:solidFill>
            <a:srgbClr val="0000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7696200" y="4876800"/>
            <a:ext cx="304800" cy="762000"/>
          </a:xfrm>
          <a:prstGeom prst="roundRect">
            <a:avLst/>
          </a:prstGeom>
          <a:solidFill>
            <a:srgbClr val="0000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7696200" y="4876800"/>
            <a:ext cx="304800" cy="76200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91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2" grpId="0" animBg="1"/>
      <p:bldP spid="54" grpId="0" animBg="1"/>
      <p:bldP spid="5" grpId="0"/>
      <p:bldP spid="60" grpId="0" animBg="1"/>
      <p:bldP spid="61" grpId="0" animBg="1"/>
      <p:bldP spid="62" grpId="0" animBg="1"/>
      <p:bldP spid="6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14400" y="277910"/>
            <a:ext cx="403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The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r>
              <a:rPr lang="en-US" sz="2400" b="1" i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R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part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2805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536521"/>
              </p:ext>
            </p:extLst>
          </p:nvPr>
        </p:nvGraphicFramePr>
        <p:xfrm>
          <a:off x="1058863" y="979488"/>
          <a:ext cx="555307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999" name="Equation" r:id="rId3" imgW="3187700" imgH="495300" progId="Equation.3">
                  <p:embed/>
                </p:oleObj>
              </mc:Choice>
              <mc:Fallback>
                <p:oleObj name="Equation" r:id="rId3" imgW="31877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863" y="979488"/>
                        <a:ext cx="5553075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05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030033"/>
              </p:ext>
            </p:extLst>
          </p:nvPr>
        </p:nvGraphicFramePr>
        <p:xfrm>
          <a:off x="1166813" y="3065463"/>
          <a:ext cx="6067425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00" name="Equation" r:id="rId5" imgW="3479800" imgH="800100" progId="Equation.3">
                  <p:embed/>
                </p:oleObj>
              </mc:Choice>
              <mc:Fallback>
                <p:oleObj name="Equation" r:id="rId5" imgW="3479800" imgH="800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3" y="3065463"/>
                        <a:ext cx="6067425" cy="140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914400" y="2438400"/>
            <a:ext cx="30480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Solution to R(r) are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304800" y="4643735"/>
            <a:ext cx="8610600" cy="1938992"/>
            <a:chOff x="304800" y="4643735"/>
            <a:chExt cx="8610600" cy="1938992"/>
          </a:xfrm>
        </p:grpSpPr>
        <p:sp>
          <p:nvSpPr>
            <p:cNvPr id="7" name="Rectangle 6"/>
            <p:cNvSpPr/>
            <p:nvPr/>
          </p:nvSpPr>
          <p:spPr>
            <a:xfrm>
              <a:off x="304800" y="4643735"/>
              <a:ext cx="8610600" cy="1938992"/>
            </a:xfrm>
            <a:prstGeom prst="rect">
              <a:avLst/>
            </a:prstGeom>
            <a:solidFill>
              <a:srgbClr val="E8EFD9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2400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  <a:p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Where 		are called associated </a:t>
              </a:r>
              <a:r>
                <a:rPr lang="en-US" sz="2400" i="1" dirty="0" err="1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Laguerre</a:t>
              </a:r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 functions</a:t>
              </a: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  <a:p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The new quantum number is ‘</a:t>
              </a:r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n</a:t>
              </a:r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’ called principal quantum number</a:t>
              </a:r>
            </a:p>
          </p:txBody>
        </p:sp>
        <p:graphicFrame>
          <p:nvGraphicFramePr>
            <p:cNvPr id="280584" name="Object 8"/>
            <p:cNvGraphicFramePr>
              <a:graphicFrameLocks noChangeAspect="1"/>
            </p:cNvGraphicFramePr>
            <p:nvPr/>
          </p:nvGraphicFramePr>
          <p:xfrm>
            <a:off x="1524000" y="4800600"/>
            <a:ext cx="1350963" cy="844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001" name="Equation" r:id="rId7" imgW="774364" imgH="482391" progId="">
                    <p:embed/>
                  </p:oleObj>
                </mc:Choice>
                <mc:Fallback>
                  <p:oleObj name="Equation" r:id="rId7" imgW="774364" imgH="482391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0" y="4800600"/>
                          <a:ext cx="1350963" cy="844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058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36587"/>
              </p:ext>
            </p:extLst>
          </p:nvPr>
        </p:nvGraphicFramePr>
        <p:xfrm>
          <a:off x="6205538" y="2187575"/>
          <a:ext cx="21685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02" name="Equation" r:id="rId9" imgW="1244600" imgH="469900" progId="Equation.3">
                  <p:embed/>
                </p:oleObj>
              </mc:Choice>
              <mc:Fallback>
                <p:oleObj name="Equation" r:id="rId9" imgW="1244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5538" y="2187575"/>
                        <a:ext cx="2168525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5943600" y="4191000"/>
            <a:ext cx="2895600" cy="461665"/>
          </a:xfrm>
          <a:prstGeom prst="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Restriction on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l&lt;n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4884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Energy of the Hydrogen Atom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30720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757998"/>
              </p:ext>
            </p:extLst>
          </p:nvPr>
        </p:nvGraphicFramePr>
        <p:xfrm>
          <a:off x="1068388" y="782638"/>
          <a:ext cx="5727700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8" name="Equation" r:id="rId3" imgW="3289300" imgH="1130300" progId="Equation.3">
                  <p:embed/>
                </p:oleObj>
              </mc:Choice>
              <mc:Fallback>
                <p:oleObj name="Equation" r:id="rId3" imgW="3289300" imgH="1130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782638"/>
                        <a:ext cx="5727700" cy="197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533400" y="3200400"/>
            <a:ext cx="8077200" cy="2677656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Energy is dependent only on ‘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n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’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Energy obtained by full quantum mechanical treatment is equal to Bohr energy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Potential energy term is only dependent on the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Radial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part and has no contribution from the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Angular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parts </a:t>
            </a:r>
          </a:p>
        </p:txBody>
      </p:sp>
    </p:spTree>
    <p:extLst>
      <p:ext uri="{BB962C8B-B14F-4D97-AF65-F5344CB8AC3E}">
        <p14:creationId xmlns:p14="http://schemas.microsoft.com/office/powerpoint/2010/main" val="4076515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Quantum Numbers of Hydrogen Atom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856357"/>
            <a:ext cx="8610600" cy="538609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n</a:t>
            </a:r>
            <a:r>
              <a:rPr lang="en-US" sz="20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	Principal Quantum number</a:t>
            </a: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	Specifies the energy of the electron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0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l</a:t>
            </a:r>
            <a:r>
              <a:rPr lang="en-US" sz="20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	Orbital Angular Momentum Quantum number</a:t>
            </a: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	Specifies the magnitude of the electron's orbital angular 	momentum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0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m</a:t>
            </a:r>
            <a:r>
              <a:rPr lang="en-US" sz="20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	Z-component of Angular Momentum Quantum number</a:t>
            </a: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	Specifies the orientation of the electron's orbital 	angular  momentum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0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S</a:t>
            </a:r>
            <a:r>
              <a:rPr lang="en-US" sz="20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	Spin Angular Momentum Quantum number</a:t>
            </a: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	Specifies the orientation of the electron's spin angular 	momentum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286797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581400" y="2514600"/>
            <a:ext cx="2743200" cy="4267200"/>
          </a:xfrm>
          <a:prstGeom prst="round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Recapitulation: Relative Co-ordinates and Centre of Mass Co-ordinates for Hydrogen Atom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89000" y="2114490"/>
            <a:ext cx="7366000" cy="400110"/>
          </a:xfrm>
          <a:prstGeom prst="rect">
            <a:avLst/>
          </a:prstGeom>
          <a:solidFill>
            <a:srgbClr val="9BBB59">
              <a:alpha val="23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Separation of </a:t>
            </a:r>
            <a:r>
              <a:rPr lang="en-US" sz="2000" b="1" i="1" dirty="0">
                <a:solidFill>
                  <a:prstClr val="black"/>
                </a:solidFill>
                <a:latin typeface="Georgia" pitchFamily="18" charset="0"/>
              </a:rPr>
              <a:t>Ĥ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into </a:t>
            </a:r>
            <a:r>
              <a:rPr lang="en-US" sz="2000" u="sng" dirty="0">
                <a:solidFill>
                  <a:srgbClr val="FF0000"/>
                </a:solidFill>
                <a:latin typeface="Georgia" pitchFamily="18" charset="0"/>
              </a:rPr>
              <a:t>Center of Mass 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and </a:t>
            </a:r>
            <a:r>
              <a:rPr lang="en-US" sz="2000" u="sng" dirty="0">
                <a:solidFill>
                  <a:srgbClr val="0000FF"/>
                </a:solidFill>
                <a:latin typeface="Georgia" pitchFamily="18" charset="0"/>
              </a:rPr>
              <a:t>Internal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co-ordinates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-496" y="3048000"/>
            <a:ext cx="2684634" cy="2519065"/>
            <a:chOff x="-496" y="3048000"/>
            <a:chExt cx="2684634" cy="2519065"/>
          </a:xfrm>
        </p:grpSpPr>
        <p:cxnSp>
          <p:nvCxnSpPr>
            <p:cNvPr id="35" name="Straight Connector 34"/>
            <p:cNvCxnSpPr/>
            <p:nvPr/>
          </p:nvCxnSpPr>
          <p:spPr>
            <a:xfrm rot="5400000" flipH="1" flipV="1">
              <a:off x="418604" y="3924300"/>
              <a:ext cx="1447800" cy="1588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142504" y="4648200"/>
              <a:ext cx="1447800" cy="1588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-496" y="4648200"/>
              <a:ext cx="1143000" cy="68580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75704" y="5105400"/>
              <a:ext cx="3385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x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37704" y="3048000"/>
              <a:ext cx="3209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z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327950" y="4495800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y</a:t>
              </a:r>
              <a:endParaRPr lang="en-US" dirty="0"/>
            </a:p>
          </p:txBody>
        </p:sp>
      </p:grpSp>
      <p:sp>
        <p:nvSpPr>
          <p:cNvPr id="44" name="Oval 43"/>
          <p:cNvSpPr>
            <a:spLocks noChangeAspect="1"/>
          </p:cNvSpPr>
          <p:nvPr/>
        </p:nvSpPr>
        <p:spPr>
          <a:xfrm>
            <a:off x="1790204" y="3479800"/>
            <a:ext cx="76200" cy="762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142504" y="3416300"/>
            <a:ext cx="685800" cy="1231900"/>
            <a:chOff x="1142504" y="3416300"/>
            <a:chExt cx="685800" cy="1231900"/>
          </a:xfrm>
        </p:grpSpPr>
        <p:cxnSp>
          <p:nvCxnSpPr>
            <p:cNvPr id="42" name="Straight Connector 41"/>
            <p:cNvCxnSpPr/>
            <p:nvPr/>
          </p:nvCxnSpPr>
          <p:spPr>
            <a:xfrm rot="5400000" flipH="1" flipV="1">
              <a:off x="913904" y="3733800"/>
              <a:ext cx="1143000" cy="685800"/>
            </a:xfrm>
            <a:prstGeom prst="line">
              <a:avLst/>
            </a:prstGeom>
            <a:ln w="25400">
              <a:solidFill>
                <a:srgbClr val="0000FF">
                  <a:alpha val="60000"/>
                </a:srgbClr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1365491" y="3416300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000" i="1" baseline="-25000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endParaRPr lang="en-US" sz="2000" baseline="-250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55204" y="3721100"/>
            <a:ext cx="889000" cy="939800"/>
            <a:chOff x="1155204" y="3721100"/>
            <a:chExt cx="889000" cy="939800"/>
          </a:xfrm>
        </p:grpSpPr>
        <p:cxnSp>
          <p:nvCxnSpPr>
            <p:cNvPr id="47" name="Straight Arrow Connector 46"/>
            <p:cNvCxnSpPr>
              <a:endCxn id="46" idx="4"/>
            </p:cNvCxnSpPr>
            <p:nvPr/>
          </p:nvCxnSpPr>
          <p:spPr>
            <a:xfrm rot="5400000" flipH="1" flipV="1">
              <a:off x="1129804" y="3746500"/>
              <a:ext cx="939800" cy="889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599704" y="3943290"/>
              <a:ext cx="3642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endParaRPr lang="en-US" sz="2000" baseline="-250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42504" y="4038600"/>
            <a:ext cx="1371600" cy="609600"/>
            <a:chOff x="1142504" y="4038600"/>
            <a:chExt cx="1371600" cy="609600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1142504" y="4038600"/>
              <a:ext cx="1371600" cy="609600"/>
            </a:xfrm>
            <a:prstGeom prst="line">
              <a:avLst/>
            </a:prstGeom>
            <a:ln w="25400">
              <a:solidFill>
                <a:srgbClr val="008000">
                  <a:alpha val="60000"/>
                </a:srgbClr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1748929" y="4191000"/>
              <a:ext cx="4347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000" i="1" baseline="-25000" dirty="0">
                  <a:solidFill>
                    <a:prstClr val="black"/>
                  </a:solidFill>
                  <a:latin typeface="Georgia" pitchFamily="18" charset="0"/>
                </a:rPr>
                <a:t>N</a:t>
              </a:r>
              <a:endParaRPr lang="en-US" sz="2000" baseline="-25000" dirty="0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787090" y="3181290"/>
            <a:ext cx="15085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0000FF"/>
                </a:solidFill>
                <a:latin typeface="Georgia" pitchFamily="18" charset="0"/>
              </a:rPr>
              <a:t>m</a:t>
            </a:r>
            <a:r>
              <a:rPr lang="en-US" sz="2000" i="1" baseline="-25000" dirty="0">
                <a:solidFill>
                  <a:srgbClr val="0000FF"/>
                </a:solidFill>
                <a:latin typeface="Georgia" pitchFamily="18" charset="0"/>
              </a:rPr>
              <a:t>e</a:t>
            </a:r>
            <a:r>
              <a:rPr lang="en-US" sz="2000" i="1" dirty="0">
                <a:solidFill>
                  <a:srgbClr val="0000FF"/>
                </a:solidFill>
                <a:latin typeface="Georgia" pitchFamily="18" charset="0"/>
              </a:rPr>
              <a:t>(</a:t>
            </a:r>
            <a:r>
              <a:rPr lang="en-US" sz="2000" i="1" dirty="0" err="1">
                <a:solidFill>
                  <a:srgbClr val="0000FF"/>
                </a:solidFill>
                <a:latin typeface="Georgia" pitchFamily="18" charset="0"/>
              </a:rPr>
              <a:t>x</a:t>
            </a:r>
            <a:r>
              <a:rPr lang="en-US" sz="2000" i="1" baseline="-25000" dirty="0" err="1">
                <a:solidFill>
                  <a:srgbClr val="0000FF"/>
                </a:solidFill>
                <a:latin typeface="Georgia" pitchFamily="18" charset="0"/>
              </a:rPr>
              <a:t>e</a:t>
            </a:r>
            <a:r>
              <a:rPr lang="en-US" sz="2000" i="1" dirty="0" err="1">
                <a:solidFill>
                  <a:srgbClr val="0000FF"/>
                </a:solidFill>
                <a:latin typeface="Georgia" pitchFamily="18" charset="0"/>
              </a:rPr>
              <a:t>,y</a:t>
            </a:r>
            <a:r>
              <a:rPr lang="en-US" sz="2000" i="1" baseline="-25000" dirty="0" err="1">
                <a:solidFill>
                  <a:srgbClr val="0000FF"/>
                </a:solidFill>
                <a:latin typeface="Georgia" pitchFamily="18" charset="0"/>
              </a:rPr>
              <a:t>e</a:t>
            </a:r>
            <a:r>
              <a:rPr lang="en-US" sz="2000" i="1" dirty="0" err="1">
                <a:solidFill>
                  <a:srgbClr val="0000FF"/>
                </a:solidFill>
                <a:latin typeface="Georgia" pitchFamily="18" charset="0"/>
              </a:rPr>
              <a:t>,z</a:t>
            </a:r>
            <a:r>
              <a:rPr lang="en-US" sz="2000" i="1" baseline="-25000" dirty="0" err="1">
                <a:solidFill>
                  <a:srgbClr val="0000FF"/>
                </a:solidFill>
                <a:latin typeface="Georgia" pitchFamily="18" charset="0"/>
              </a:rPr>
              <a:t>e</a:t>
            </a:r>
            <a:r>
              <a:rPr lang="en-US" sz="2000" i="1" dirty="0">
                <a:solidFill>
                  <a:srgbClr val="0000FF"/>
                </a:solidFill>
                <a:latin typeface="Georgia" pitchFamily="18" charset="0"/>
              </a:rPr>
              <a:t>)</a:t>
            </a:r>
            <a:r>
              <a:rPr lang="en-US" sz="2000" i="1" baseline="-25000" dirty="0">
                <a:solidFill>
                  <a:srgbClr val="0000FF"/>
                </a:solidFill>
                <a:latin typeface="Georgia" pitchFamily="18" charset="0"/>
              </a:rPr>
              <a:t> 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758454" y="3644900"/>
            <a:ext cx="587020" cy="488950"/>
            <a:chOff x="1758454" y="3644900"/>
            <a:chExt cx="587020" cy="488950"/>
          </a:xfrm>
        </p:grpSpPr>
        <p:sp>
          <p:nvSpPr>
            <p:cNvPr id="52" name="Rectangle 51"/>
            <p:cNvSpPr/>
            <p:nvPr/>
          </p:nvSpPr>
          <p:spPr>
            <a:xfrm>
              <a:off x="1758454" y="3733740"/>
              <a:ext cx="5870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prstClr val="black"/>
                  </a:solidFill>
                  <a:latin typeface="Georgia" pitchFamily="18" charset="0"/>
                </a:rPr>
                <a:t>CM</a:t>
              </a:r>
              <a:endParaRPr lang="en-US" sz="2000" baseline="-25000" dirty="0"/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2006104" y="364490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28304" y="3435350"/>
            <a:ext cx="750572" cy="603250"/>
            <a:chOff x="1828304" y="3435350"/>
            <a:chExt cx="750572" cy="603250"/>
          </a:xfrm>
        </p:grpSpPr>
        <p:cxnSp>
          <p:nvCxnSpPr>
            <p:cNvPr id="43" name="Straight Arrow Connector 42"/>
            <p:cNvCxnSpPr/>
            <p:nvPr/>
          </p:nvCxnSpPr>
          <p:spPr>
            <a:xfrm rot="10800000">
              <a:off x="1828304" y="3505200"/>
              <a:ext cx="609600" cy="533400"/>
            </a:xfrm>
            <a:prstGeom prst="straightConnector1">
              <a:avLst/>
            </a:prstGeom>
            <a:ln w="25400">
              <a:solidFill>
                <a:srgbClr val="FF66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2063991" y="3435350"/>
              <a:ext cx="5148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 err="1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000" i="1" baseline="-25000" dirty="0" err="1">
                  <a:solidFill>
                    <a:prstClr val="black"/>
                  </a:solidFill>
                  <a:latin typeface="Georgia" pitchFamily="18" charset="0"/>
                </a:rPr>
                <a:t>eN</a:t>
              </a:r>
              <a:endParaRPr lang="en-US" sz="2000" baseline="-250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57400" y="3810000"/>
            <a:ext cx="1365685" cy="707886"/>
            <a:chOff x="2057400" y="3810000"/>
            <a:chExt cx="1365685" cy="707886"/>
          </a:xfrm>
        </p:grpSpPr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2425204" y="401320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57400" y="3810000"/>
              <a:ext cx="136568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i="1" dirty="0">
                  <a:solidFill>
                    <a:srgbClr val="008000"/>
                  </a:solidFill>
                  <a:latin typeface="Georgia" pitchFamily="18" charset="0"/>
                </a:rPr>
                <a:t>M</a:t>
              </a:r>
              <a:r>
                <a:rPr lang="en-US" sz="2000" i="1" baseline="-25000" dirty="0">
                  <a:solidFill>
                    <a:srgbClr val="008000"/>
                  </a:solidFill>
                  <a:latin typeface="Georgia" pitchFamily="18" charset="0"/>
                </a:rPr>
                <a:t>N</a:t>
              </a:r>
            </a:p>
            <a:p>
              <a:pPr algn="ctr"/>
              <a:r>
                <a:rPr lang="en-US" sz="2000" i="1" dirty="0">
                  <a:solidFill>
                    <a:srgbClr val="008000"/>
                  </a:solidFill>
                  <a:latin typeface="Georgia" pitchFamily="18" charset="0"/>
                </a:rPr>
                <a:t>(</a:t>
              </a:r>
              <a:r>
                <a:rPr lang="en-US" sz="2000" i="1" dirty="0" err="1">
                  <a:solidFill>
                    <a:srgbClr val="008000"/>
                  </a:solidFill>
                  <a:latin typeface="Georgia" pitchFamily="18" charset="0"/>
                </a:rPr>
                <a:t>x</a:t>
              </a:r>
              <a:r>
                <a:rPr lang="en-US" sz="2000" i="1" baseline="-25000" dirty="0" err="1">
                  <a:solidFill>
                    <a:srgbClr val="008000"/>
                  </a:solidFill>
                  <a:latin typeface="Georgia" pitchFamily="18" charset="0"/>
                </a:rPr>
                <a:t>N</a:t>
              </a:r>
              <a:r>
                <a:rPr lang="en-US" sz="2000" i="1" dirty="0" err="1">
                  <a:solidFill>
                    <a:srgbClr val="008000"/>
                  </a:solidFill>
                  <a:latin typeface="Georgia" pitchFamily="18" charset="0"/>
                </a:rPr>
                <a:t>,y</a:t>
              </a:r>
              <a:r>
                <a:rPr lang="en-US" sz="2000" i="1" baseline="-25000" dirty="0" err="1">
                  <a:solidFill>
                    <a:srgbClr val="008000"/>
                  </a:solidFill>
                  <a:latin typeface="Georgia" pitchFamily="18" charset="0"/>
                </a:rPr>
                <a:t>N</a:t>
              </a:r>
              <a:r>
                <a:rPr lang="en-US" sz="2000" i="1" dirty="0" err="1">
                  <a:solidFill>
                    <a:srgbClr val="008000"/>
                  </a:solidFill>
                  <a:latin typeface="Georgia" pitchFamily="18" charset="0"/>
                </a:rPr>
                <a:t>,z</a:t>
              </a:r>
              <a:r>
                <a:rPr lang="en-US" sz="2000" i="1" baseline="-25000" dirty="0" err="1">
                  <a:solidFill>
                    <a:srgbClr val="008000"/>
                  </a:solidFill>
                  <a:latin typeface="Georgia" pitchFamily="18" charset="0"/>
                </a:rPr>
                <a:t>N</a:t>
              </a:r>
              <a:r>
                <a:rPr lang="en-US" sz="2000" i="1" dirty="0">
                  <a:solidFill>
                    <a:srgbClr val="008000"/>
                  </a:solidFill>
                  <a:latin typeface="Georgia" pitchFamily="18" charset="0"/>
                </a:rPr>
                <a:t>)</a:t>
              </a:r>
              <a:r>
                <a:rPr lang="en-US" sz="2000" i="1" baseline="-25000" dirty="0">
                  <a:solidFill>
                    <a:srgbClr val="008000"/>
                  </a:solidFill>
                  <a:latin typeface="Georgia" pitchFamily="18" charset="0"/>
                </a:rPr>
                <a:t> </a:t>
              </a:r>
              <a:endParaRPr lang="en-US" sz="2000" baseline="-25000" dirty="0">
                <a:solidFill>
                  <a:srgbClr val="008000"/>
                </a:solidFill>
              </a:endParaRPr>
            </a:p>
          </p:txBody>
        </p:sp>
      </p:grpSp>
      <p:graphicFrame>
        <p:nvGraphicFramePr>
          <p:cNvPr id="189454" name="Object 8"/>
          <p:cNvGraphicFramePr>
            <a:graphicFrameLocks noChangeAspect="1"/>
          </p:cNvGraphicFramePr>
          <p:nvPr/>
        </p:nvGraphicFramePr>
        <p:xfrm>
          <a:off x="6588125" y="2676525"/>
          <a:ext cx="2403475" cy="360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27" name="Equation" r:id="rId4" imgW="1206500" imgH="1803400" progId="">
                  <p:embed/>
                </p:oleObj>
              </mc:Choice>
              <mc:Fallback>
                <p:oleObj name="Equation" r:id="rId4" imgW="1206500" imgH="180340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2676525"/>
                        <a:ext cx="2403475" cy="360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6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989525"/>
              </p:ext>
            </p:extLst>
          </p:nvPr>
        </p:nvGraphicFramePr>
        <p:xfrm>
          <a:off x="1008063" y="1041400"/>
          <a:ext cx="6326187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28" name="Equation" r:id="rId6" imgW="3175000" imgH="508000" progId="Equation.3">
                  <p:embed/>
                </p:oleObj>
              </mc:Choice>
              <mc:Fallback>
                <p:oleObj name="Equation" r:id="rId6" imgW="3175000" imgH="5080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1041400"/>
                        <a:ext cx="6326187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62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188922"/>
              </p:ext>
            </p:extLst>
          </p:nvPr>
        </p:nvGraphicFramePr>
        <p:xfrm>
          <a:off x="3775075" y="3060700"/>
          <a:ext cx="2376488" cy="31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29" name="Equation" r:id="rId8" imgW="1193800" imgH="1587500" progId="Equation.3">
                  <p:embed/>
                </p:oleObj>
              </mc:Choice>
              <mc:Fallback>
                <p:oleObj name="Equation" r:id="rId8" imgW="1193800" imgH="15875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5075" y="3060700"/>
                        <a:ext cx="2376488" cy="317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ounded Rectangle 28"/>
          <p:cNvSpPr/>
          <p:nvPr/>
        </p:nvSpPr>
        <p:spPr>
          <a:xfrm>
            <a:off x="6324600" y="2514600"/>
            <a:ext cx="2743200" cy="42672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465367"/>
              </p:ext>
            </p:extLst>
          </p:nvPr>
        </p:nvGraphicFramePr>
        <p:xfrm>
          <a:off x="609600" y="5105400"/>
          <a:ext cx="26924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30" name="Equation" r:id="rId10" imgW="1346200" imgH="368300" progId="Equation.3">
                  <p:embed/>
                </p:oleObj>
              </mc:Choice>
              <mc:Fallback>
                <p:oleObj name="Equation" r:id="rId10" imgW="13462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9600" y="5105400"/>
                        <a:ext cx="26924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550726"/>
              </p:ext>
            </p:extLst>
          </p:nvPr>
        </p:nvGraphicFramePr>
        <p:xfrm>
          <a:off x="685800" y="6045200"/>
          <a:ext cx="24384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31" name="Equation" r:id="rId12" imgW="1219200" imgH="368300" progId="Equation.3">
                  <p:embed/>
                </p:oleObj>
              </mc:Choice>
              <mc:Fallback>
                <p:oleObj name="Equation" r:id="rId12" imgW="12192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5800" y="6045200"/>
                        <a:ext cx="24384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969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92504" y="3721517"/>
            <a:ext cx="8099095" cy="126188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sz="12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				         	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Free particle!</a:t>
            </a:r>
          </a:p>
          <a:p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				         	Kinetic energy of the atom</a:t>
            </a:r>
          </a:p>
          <a:p>
            <a:endParaRPr lang="en-US" sz="2000" dirty="0">
              <a:solidFill>
                <a:prstClr val="black"/>
              </a:solidFill>
              <a:latin typeface="Georgia" pitchFamily="18" charset="0"/>
            </a:endParaRPr>
          </a:p>
        </p:txBody>
      </p:sp>
      <p:graphicFrame>
        <p:nvGraphicFramePr>
          <p:cNvPr id="24064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760762"/>
              </p:ext>
            </p:extLst>
          </p:nvPr>
        </p:nvGraphicFramePr>
        <p:xfrm>
          <a:off x="1116013" y="5082005"/>
          <a:ext cx="13906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99" name="Equation" r:id="rId3" imgW="698500" imgH="419100" progId="Equation.3">
                  <p:embed/>
                </p:oleObj>
              </mc:Choice>
              <mc:Fallback>
                <p:oleObj name="Equation" r:id="rId3" imgW="698500" imgH="41910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082005"/>
                        <a:ext cx="139065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5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556358"/>
              </p:ext>
            </p:extLst>
          </p:nvPr>
        </p:nvGraphicFramePr>
        <p:xfrm>
          <a:off x="1019175" y="2708692"/>
          <a:ext cx="177006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00" name="Equation" r:id="rId5" imgW="889000" imgH="254000" progId="Equation.3">
                  <p:embed/>
                </p:oleObj>
              </mc:Choice>
              <mc:Fallback>
                <p:oleObj name="Equation" r:id="rId5" imgW="889000" imgH="25400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2708692"/>
                        <a:ext cx="177006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5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526349"/>
              </p:ext>
            </p:extLst>
          </p:nvPr>
        </p:nvGraphicFramePr>
        <p:xfrm>
          <a:off x="6388100" y="2705517"/>
          <a:ext cx="19716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01" name="Equation" r:id="rId7" imgW="990600" imgH="254000" progId="Equation.3">
                  <p:embed/>
                </p:oleObj>
              </mc:Choice>
              <mc:Fallback>
                <p:oleObj name="Equation" r:id="rId7" imgW="990600" imgH="2540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100" y="2705517"/>
                        <a:ext cx="197167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ular Callout 16"/>
          <p:cNvSpPr/>
          <p:nvPr/>
        </p:nvSpPr>
        <p:spPr>
          <a:xfrm>
            <a:off x="1028654" y="1596643"/>
            <a:ext cx="1257346" cy="753274"/>
          </a:xfrm>
          <a:prstGeom prst="wedgeRectCallout">
            <a:avLst>
              <a:gd name="adj1" fmla="val -3697"/>
              <a:gd name="adj2" fmla="val 122718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ular Callout 17"/>
          <p:cNvSpPr/>
          <p:nvPr/>
        </p:nvSpPr>
        <p:spPr>
          <a:xfrm flipH="1">
            <a:off x="2362200" y="1627483"/>
            <a:ext cx="2057400" cy="753274"/>
          </a:xfrm>
          <a:prstGeom prst="wedgeRectCallout">
            <a:avLst>
              <a:gd name="adj1" fmla="val 41498"/>
              <a:gd name="adj2" fmla="val 122718"/>
            </a:avLst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181600" y="2730917"/>
            <a:ext cx="457200" cy="609600"/>
          </a:xfrm>
          <a:prstGeom prst="round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648200" y="2730917"/>
            <a:ext cx="457200" cy="6096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001000" y="2730917"/>
            <a:ext cx="457200" cy="609600"/>
          </a:xfrm>
          <a:prstGeom prst="round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7315200" y="2730917"/>
            <a:ext cx="457200" cy="6096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181600" y="3645317"/>
            <a:ext cx="39624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065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672612"/>
              </p:ext>
            </p:extLst>
          </p:nvPr>
        </p:nvGraphicFramePr>
        <p:xfrm>
          <a:off x="3611563" y="2708692"/>
          <a:ext cx="19208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02" name="Equation" r:id="rId9" imgW="965200" imgH="254000" progId="Equation.3">
                  <p:embed/>
                </p:oleObj>
              </mc:Choice>
              <mc:Fallback>
                <p:oleObj name="Equation" r:id="rId9" imgW="965200" imgH="2540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563" y="2708692"/>
                        <a:ext cx="192087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746497"/>
              </p:ext>
            </p:extLst>
          </p:nvPr>
        </p:nvGraphicFramePr>
        <p:xfrm>
          <a:off x="1022350" y="1543467"/>
          <a:ext cx="59737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03" name="Equation" r:id="rId11" imgW="2997200" imgH="495300" progId="Equation.3">
                  <p:embed/>
                </p:oleObj>
              </mc:Choice>
              <mc:Fallback>
                <p:oleObj name="Equation" r:id="rId11" imgW="2997200" imgH="49530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1543467"/>
                        <a:ext cx="597376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7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456756"/>
              </p:ext>
            </p:extLst>
          </p:nvPr>
        </p:nvGraphicFramePr>
        <p:xfrm>
          <a:off x="965200" y="3880089"/>
          <a:ext cx="40941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04" name="Equation" r:id="rId13" imgW="2057400" imgH="495300" progId="Equation.3">
                  <p:embed/>
                </p:oleObj>
              </mc:Choice>
              <mc:Fallback>
                <p:oleObj name="Equation" r:id="rId13" imgW="2057400" imgH="49530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3880089"/>
                        <a:ext cx="409416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914400" y="27791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Recapitulation: Separation of Relative Co-ordinates from the Center of Mass Co-ordinates</a:t>
            </a:r>
          </a:p>
        </p:txBody>
      </p:sp>
    </p:spTree>
    <p:extLst>
      <p:ext uri="{BB962C8B-B14F-4D97-AF65-F5344CB8AC3E}">
        <p14:creationId xmlns:p14="http://schemas.microsoft.com/office/powerpoint/2010/main" val="1127455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Recapitulation: Electronic Hamiltonian needs new co-ordinate system</a:t>
            </a:r>
          </a:p>
        </p:txBody>
      </p:sp>
      <p:graphicFrame>
        <p:nvGraphicFramePr>
          <p:cNvPr id="24269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696760"/>
              </p:ext>
            </p:extLst>
          </p:nvPr>
        </p:nvGraphicFramePr>
        <p:xfrm>
          <a:off x="1014413" y="1600200"/>
          <a:ext cx="4776787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1" name="Equation" r:id="rId3" imgW="2400300" imgH="698500" progId="Equation.3">
                  <p:embed/>
                </p:oleObj>
              </mc:Choice>
              <mc:Fallback>
                <p:oleObj name="Equation" r:id="rId3" imgW="2400300" imgH="6985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13" y="1600200"/>
                        <a:ext cx="4776787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838200" y="1600200"/>
            <a:ext cx="5334000" cy="1066800"/>
          </a:xfrm>
          <a:prstGeom prst="rect">
            <a:avLst/>
          </a:prstGeom>
          <a:solidFill>
            <a:srgbClr val="3366FF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ular Callout 3"/>
          <p:cNvSpPr/>
          <p:nvPr/>
        </p:nvSpPr>
        <p:spPr>
          <a:xfrm flipV="1">
            <a:off x="914400" y="4038600"/>
            <a:ext cx="1752600" cy="914400"/>
          </a:xfrm>
          <a:prstGeom prst="wedgeRectCallout">
            <a:avLst>
              <a:gd name="adj1" fmla="val 72259"/>
              <a:gd name="adj2" fmla="val 247184"/>
            </a:avLst>
          </a:prstGeom>
          <a:solidFill>
            <a:srgbClr val="FFFF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047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953749"/>
              </p:ext>
            </p:extLst>
          </p:nvPr>
        </p:nvGraphicFramePr>
        <p:xfrm>
          <a:off x="152401" y="4038600"/>
          <a:ext cx="89916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2" name="Equation" r:id="rId5" imgW="4826000" imgH="596900" progId="Equation.3">
                  <p:embed/>
                </p:oleObj>
              </mc:Choice>
              <mc:Fallback>
                <p:oleObj name="Equation" r:id="rId5" imgW="4826000" imgH="5969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1" y="4038600"/>
                        <a:ext cx="8991600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ular Callout 10"/>
          <p:cNvSpPr/>
          <p:nvPr/>
        </p:nvSpPr>
        <p:spPr>
          <a:xfrm flipV="1">
            <a:off x="4267200" y="4551320"/>
            <a:ext cx="1752600" cy="914400"/>
          </a:xfrm>
          <a:prstGeom prst="wedgeRectCallout">
            <a:avLst>
              <a:gd name="adj1" fmla="val -74992"/>
              <a:gd name="adj2" fmla="val 288553"/>
            </a:avLst>
          </a:prstGeom>
          <a:solidFill>
            <a:srgbClr val="008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700926"/>
              </p:ext>
            </p:extLst>
          </p:nvPr>
        </p:nvGraphicFramePr>
        <p:xfrm>
          <a:off x="5486400" y="3124200"/>
          <a:ext cx="242443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3" name="Equation" r:id="rId7" imgW="1054100" imgH="254000" progId="Equation.3">
                  <p:embed/>
                </p:oleObj>
              </mc:Choice>
              <mc:Fallback>
                <p:oleObj name="Equation" r:id="rId7" imgW="10541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86400" y="3124200"/>
                        <a:ext cx="242443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222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092677" y="5792351"/>
            <a:ext cx="4972050" cy="830997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77733" y="1122740"/>
            <a:ext cx="2578100" cy="156966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Recapitulation: Spherical Polar Co-ordinates</a:t>
            </a:r>
          </a:p>
        </p:txBody>
      </p:sp>
      <p:graphicFrame>
        <p:nvGraphicFramePr>
          <p:cNvPr id="19251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686049"/>
              </p:ext>
            </p:extLst>
          </p:nvPr>
        </p:nvGraphicFramePr>
        <p:xfrm>
          <a:off x="3770313" y="1193800"/>
          <a:ext cx="1973262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20" name="Equation" r:id="rId3" imgW="990600" imgH="850900" progId="Equation.3">
                  <p:embed/>
                </p:oleObj>
              </mc:Choice>
              <mc:Fallback>
                <p:oleObj name="Equation" r:id="rId3" imgW="990600" imgH="8509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0313" y="1193800"/>
                        <a:ext cx="1973262" cy="170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1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905028"/>
              </p:ext>
            </p:extLst>
          </p:nvPr>
        </p:nvGraphicFramePr>
        <p:xfrm>
          <a:off x="7086600" y="3581400"/>
          <a:ext cx="1855788" cy="186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21" name="Equation" r:id="rId5" imgW="1244600" imgH="1244600" progId="Equation.3">
                  <p:embed/>
                </p:oleObj>
              </mc:Choice>
              <mc:Fallback>
                <p:oleObj name="Equation" r:id="rId5" imgW="1244600" imgH="12446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alphaModFix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3581400"/>
                        <a:ext cx="1855788" cy="186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1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90754"/>
              </p:ext>
            </p:extLst>
          </p:nvPr>
        </p:nvGraphicFramePr>
        <p:xfrm>
          <a:off x="2968625" y="5994400"/>
          <a:ext cx="31623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22" name="Equation" r:id="rId7" imgW="1587500" imgH="241300" progId="Equation.3">
                  <p:embed/>
                </p:oleObj>
              </mc:Choice>
              <mc:Fallback>
                <p:oleObj name="Equation" r:id="rId7" imgW="1587500" imgH="2413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25" y="5994400"/>
                        <a:ext cx="31623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20100606061901!Spherical_polar_coordinates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2614" y="1222057"/>
            <a:ext cx="2690336" cy="2206943"/>
          </a:xfrm>
          <a:prstGeom prst="rect">
            <a:avLst/>
          </a:prstGeom>
        </p:spPr>
      </p:pic>
      <p:pic>
        <p:nvPicPr>
          <p:cNvPr id="12" name="Picture 11" descr="Volume-Element2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52800" y="3429000"/>
            <a:ext cx="2428875" cy="23145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8625" y="3705225"/>
            <a:ext cx="2009775" cy="1569660"/>
          </a:xfrm>
          <a:prstGeom prst="rect">
            <a:avLst/>
          </a:prstGeom>
          <a:solidFill>
            <a:srgbClr val="FF6600">
              <a:alpha val="25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     r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:0 to ∞</a:t>
            </a:r>
          </a:p>
          <a:p>
            <a:endParaRPr lang="en-US" sz="12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    </a:t>
            </a:r>
            <a:r>
              <a:rPr lang="el-GR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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: 0 to </a:t>
            </a:r>
          </a:p>
          <a:p>
            <a:endParaRPr lang="en-US" sz="12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    </a:t>
            </a:r>
            <a:r>
              <a:rPr lang="el-GR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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: 0 to 2</a:t>
            </a:r>
          </a:p>
        </p:txBody>
      </p:sp>
      <p:pic>
        <p:nvPicPr>
          <p:cNvPr id="14" name="Picture 4" descr="http://media.web.britannica.com/eb-media/03/64903-004-1F9F7080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553200" y="685800"/>
            <a:ext cx="2320199" cy="233264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7086600" y="3505200"/>
            <a:ext cx="1905000" cy="198120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5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549400" y="1676400"/>
            <a:ext cx="1828800" cy="10668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571136" y="2209800"/>
            <a:ext cx="304800" cy="4572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542936" y="2209800"/>
            <a:ext cx="304800" cy="4572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244600" y="3200400"/>
            <a:ext cx="304800" cy="4572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4400" y="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Recapitulation: Schrodinger equation for the electronic part in Spherical Polar Co-ordinates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721600" y="1752600"/>
            <a:ext cx="609600" cy="914400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911600" y="2209800"/>
            <a:ext cx="990600" cy="457200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054600" y="1752600"/>
            <a:ext cx="1219200" cy="914400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883400" y="2209800"/>
            <a:ext cx="838200" cy="457200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267200" y="4419600"/>
            <a:ext cx="685800" cy="5334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029200" y="4419600"/>
            <a:ext cx="685800" cy="533400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91200" y="4419600"/>
            <a:ext cx="685800" cy="533400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3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241643"/>
              </p:ext>
            </p:extLst>
          </p:nvPr>
        </p:nvGraphicFramePr>
        <p:xfrm>
          <a:off x="2651918" y="4394200"/>
          <a:ext cx="3840163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80" name="Equation" r:id="rId3" imgW="1930400" imgH="546100" progId="Equation.3">
                  <p:embed/>
                </p:oleObj>
              </mc:Choice>
              <mc:Fallback>
                <p:oleObj name="Equation" r:id="rId3" imgW="1930400" imgH="546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918" y="4394200"/>
                        <a:ext cx="3840163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0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472389"/>
              </p:ext>
            </p:extLst>
          </p:nvPr>
        </p:nvGraphicFramePr>
        <p:xfrm>
          <a:off x="828675" y="1638300"/>
          <a:ext cx="762952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81" name="Equation" r:id="rId5" imgW="3835400" imgH="952500" progId="Equation.3">
                  <p:embed/>
                </p:oleObj>
              </mc:Choice>
              <mc:Fallback>
                <p:oleObj name="Equation" r:id="rId5" imgW="3835400" imgH="952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" y="1638300"/>
                        <a:ext cx="7629525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6672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057400" y="3429000"/>
            <a:ext cx="5105400" cy="99060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057400" y="4495800"/>
            <a:ext cx="5105400" cy="990600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057400" y="5562600"/>
            <a:ext cx="5105400" cy="990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26522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555042"/>
              </p:ext>
            </p:extLst>
          </p:nvPr>
        </p:nvGraphicFramePr>
        <p:xfrm>
          <a:off x="2460625" y="3548063"/>
          <a:ext cx="4332288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22" name="Equation" r:id="rId3" imgW="2489200" imgH="482600" progId="Equation.3">
                  <p:embed/>
                </p:oleObj>
              </mc:Choice>
              <mc:Fallback>
                <p:oleObj name="Equation" r:id="rId3" imgW="24892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25" y="3548063"/>
                        <a:ext cx="4332288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2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037393"/>
              </p:ext>
            </p:extLst>
          </p:nvPr>
        </p:nvGraphicFramePr>
        <p:xfrm>
          <a:off x="2374900" y="4611688"/>
          <a:ext cx="373380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23" name="Equation" r:id="rId5" imgW="2146300" imgH="482600" progId="Equation.3">
                  <p:embed/>
                </p:oleObj>
              </mc:Choice>
              <mc:Fallback>
                <p:oleObj name="Equation" r:id="rId5" imgW="2146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900" y="4611688"/>
                        <a:ext cx="3733800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Recapitulation: The three independent equations</a:t>
            </a:r>
          </a:p>
        </p:txBody>
      </p:sp>
      <p:graphicFrame>
        <p:nvGraphicFramePr>
          <p:cNvPr id="1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803056"/>
              </p:ext>
            </p:extLst>
          </p:nvPr>
        </p:nvGraphicFramePr>
        <p:xfrm>
          <a:off x="2222500" y="5689600"/>
          <a:ext cx="1566863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24" name="Equation" r:id="rId7" imgW="901700" imgH="457200" progId="Equation.3">
                  <p:embed/>
                </p:oleObj>
              </mc:Choice>
              <mc:Fallback>
                <p:oleObj name="Equation" r:id="rId7" imgW="9017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0" y="5689600"/>
                        <a:ext cx="1566863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4495800" y="1219200"/>
            <a:ext cx="4648200" cy="914400"/>
          </a:xfrm>
          <a:prstGeom prst="roundRect">
            <a:avLst/>
          </a:prstGeom>
          <a:solidFill>
            <a:srgbClr val="008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52400" y="1295400"/>
            <a:ext cx="4114800" cy="9144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07413" y="2662535"/>
            <a:ext cx="569387" cy="461665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=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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0200" y="762000"/>
            <a:ext cx="11296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Radial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72198" y="762000"/>
            <a:ext cx="13716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Angular</a:t>
            </a:r>
          </a:p>
        </p:txBody>
      </p:sp>
      <p:graphicFrame>
        <p:nvGraphicFramePr>
          <p:cNvPr id="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236869"/>
              </p:ext>
            </p:extLst>
          </p:nvPr>
        </p:nvGraphicFramePr>
        <p:xfrm>
          <a:off x="255588" y="1216025"/>
          <a:ext cx="8736012" cy="926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25" name="Equation" r:id="rId9" imgW="4813300" imgH="508000" progId="Equation.3">
                  <p:embed/>
                </p:oleObj>
              </mc:Choice>
              <mc:Fallback>
                <p:oleObj name="Equation" r:id="rId9" imgW="48133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8" y="1216025"/>
                        <a:ext cx="8736012" cy="9261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14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65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715000" y="1066800"/>
            <a:ext cx="3048000" cy="838200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28600" y="1066800"/>
            <a:ext cx="3048000" cy="838200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Solution to </a:t>
            </a:r>
            <a:r>
              <a:rPr lang="en-US" sz="2400" b="1" i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charset="2"/>
                <a:cs typeface="Symbol" charset="2"/>
                <a:sym typeface="Symbol"/>
              </a:rPr>
              <a:t>f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part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2539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600720"/>
              </p:ext>
            </p:extLst>
          </p:nvPr>
        </p:nvGraphicFramePr>
        <p:xfrm>
          <a:off x="355600" y="990600"/>
          <a:ext cx="2846388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21" name="Equation" r:id="rId3" imgW="1435100" imgH="457200" progId="Equation.3">
                  <p:embed/>
                </p:oleObj>
              </mc:Choice>
              <mc:Fallback>
                <p:oleObj name="Equation" r:id="rId3" imgW="14351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00" y="990600"/>
                        <a:ext cx="2846388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04800" y="2057400"/>
            <a:ext cx="4343400" cy="461665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Trial solution: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863903"/>
              </p:ext>
            </p:extLst>
          </p:nvPr>
        </p:nvGraphicFramePr>
        <p:xfrm>
          <a:off x="2673350" y="2057400"/>
          <a:ext cx="18224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22" name="Equation" r:id="rId5" imgW="914400" imgH="228600" progId="">
                  <p:embed/>
                </p:oleObj>
              </mc:Choice>
              <mc:Fallback>
                <p:oleObj name="Equation" r:id="rId5" imgW="914400" imgH="228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3350" y="2057400"/>
                        <a:ext cx="18224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22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190516"/>
              </p:ext>
            </p:extLst>
          </p:nvPr>
        </p:nvGraphicFramePr>
        <p:xfrm>
          <a:off x="6529388" y="1828800"/>
          <a:ext cx="155892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23" name="Equation" r:id="rId7" imgW="787400" imgH="457200" progId="Equation.3">
                  <p:embed/>
                </p:oleObj>
              </mc:Choice>
              <mc:Fallback>
                <p:oleObj name="Equation" r:id="rId7" imgW="787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9388" y="1828800"/>
                        <a:ext cx="1558925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5229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575" y="2967335"/>
            <a:ext cx="2714625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20"/>
          <p:cNvGrpSpPr/>
          <p:nvPr/>
        </p:nvGrpSpPr>
        <p:grpSpPr>
          <a:xfrm>
            <a:off x="3886200" y="2895600"/>
            <a:ext cx="5181600" cy="2286000"/>
            <a:chOff x="1600200" y="1295400"/>
            <a:chExt cx="5181600" cy="2286000"/>
          </a:xfrm>
        </p:grpSpPr>
        <p:grpSp>
          <p:nvGrpSpPr>
            <p:cNvPr id="4" name="Group 8"/>
            <p:cNvGrpSpPr/>
            <p:nvPr/>
          </p:nvGrpSpPr>
          <p:grpSpPr>
            <a:xfrm>
              <a:off x="1600200" y="1295400"/>
              <a:ext cx="2438400" cy="1371600"/>
              <a:chOff x="1600200" y="1295400"/>
              <a:chExt cx="2438400" cy="1371600"/>
            </a:xfrm>
          </p:grpSpPr>
          <p:sp>
            <p:nvSpPr>
              <p:cNvPr id="28" name="Rectangle 3"/>
              <p:cNvSpPr/>
              <p:nvPr/>
            </p:nvSpPr>
            <p:spPr>
              <a:xfrm>
                <a:off x="1828800" y="1295400"/>
                <a:ext cx="457200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9" name="Rectangle 4"/>
              <p:cNvSpPr/>
              <p:nvPr/>
            </p:nvSpPr>
            <p:spPr>
              <a:xfrm>
                <a:off x="3048000" y="1905000"/>
                <a:ext cx="685800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27" name="Picture 3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 l="12500" t="2703" r="7500" b="51351"/>
              <a:stretch>
                <a:fillRect/>
              </a:stretch>
            </p:blipFill>
            <p:spPr bwMode="auto">
              <a:xfrm>
                <a:off x="1600200" y="1371600"/>
                <a:ext cx="2438400" cy="129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5" name="Group 7"/>
            <p:cNvGrpSpPr/>
            <p:nvPr/>
          </p:nvGrpSpPr>
          <p:grpSpPr>
            <a:xfrm>
              <a:off x="1828800" y="1371600"/>
              <a:ext cx="4953000" cy="2209800"/>
              <a:chOff x="533400" y="3505200"/>
              <a:chExt cx="4953000" cy="220980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533400" y="4953000"/>
                <a:ext cx="457200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600200" y="5486400"/>
                <a:ext cx="685800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24" name="Picture 3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 l="12500" t="54054" r="7500"/>
              <a:stretch>
                <a:fillRect/>
              </a:stretch>
            </p:blipFill>
            <p:spPr bwMode="auto">
              <a:xfrm>
                <a:off x="3048000" y="3505200"/>
                <a:ext cx="2438400" cy="129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2" name="Rectangle 11"/>
          <p:cNvSpPr/>
          <p:nvPr/>
        </p:nvSpPr>
        <p:spPr>
          <a:xfrm>
            <a:off x="2819400" y="4343400"/>
            <a:ext cx="6172200" cy="1015663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Wavefunction has to be single valued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endParaRPr lang="en-US" sz="12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graphicFrame>
        <p:nvGraphicFramePr>
          <p:cNvPr id="27341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332113"/>
              </p:ext>
            </p:extLst>
          </p:nvPr>
        </p:nvGraphicFramePr>
        <p:xfrm>
          <a:off x="4800600" y="4876800"/>
          <a:ext cx="2678113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24" name="Equation" r:id="rId11" imgW="1320227" imgH="203112" progId="">
                  <p:embed/>
                </p:oleObj>
              </mc:Choice>
              <mc:Fallback>
                <p:oleObj name="Equation" r:id="rId11" imgW="1320227" imgH="20311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876800"/>
                        <a:ext cx="2678113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381000" y="5558135"/>
            <a:ext cx="19050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l-GR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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: 0 to 2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750864"/>
              </p:ext>
            </p:extLst>
          </p:nvPr>
        </p:nvGraphicFramePr>
        <p:xfrm>
          <a:off x="6045200" y="982663"/>
          <a:ext cx="2514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25" name="Equation" r:id="rId13" imgW="1257300" imgH="457200" progId="Equation.3">
                  <p:embed/>
                </p:oleObj>
              </mc:Choice>
              <mc:Fallback>
                <p:oleObj name="Equation" r:id="rId13" imgW="1257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45200" y="982663"/>
                        <a:ext cx="25146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Arrow 6"/>
          <p:cNvSpPr/>
          <p:nvPr/>
        </p:nvSpPr>
        <p:spPr>
          <a:xfrm>
            <a:off x="3810000" y="1371600"/>
            <a:ext cx="13716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0000" y="2819400"/>
            <a:ext cx="533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477000" y="2870493"/>
            <a:ext cx="533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0" y="5786735"/>
            <a:ext cx="4953000" cy="46166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Georgia"/>
                <a:cs typeface="Georgia"/>
              </a:rPr>
              <a:t>Periodic Boundary  Condition</a:t>
            </a:r>
          </a:p>
        </p:txBody>
      </p:sp>
    </p:spTree>
    <p:extLst>
      <p:ext uri="{BB962C8B-B14F-4D97-AF65-F5344CB8AC3E}">
        <p14:creationId xmlns:p14="http://schemas.microsoft.com/office/powerpoint/2010/main" val="667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8" grpId="0" animBg="1"/>
      <p:bldP spid="8" grpId="1" animBg="1"/>
      <p:bldP spid="12" grpId="0" animBg="1"/>
      <p:bldP spid="21" grpId="0" animBg="1"/>
      <p:bldP spid="21" grpId="1" animBg="1"/>
      <p:bldP spid="7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6360</TotalTime>
  <Words>548</Words>
  <Application>Microsoft Office PowerPoint</Application>
  <PresentationFormat>On-screen Show (4:3)</PresentationFormat>
  <Paragraphs>131</Paragraphs>
  <Slides>23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Georgia</vt:lpstr>
      <vt:lpstr>Symbol</vt:lpstr>
      <vt:lpstr>Office Theme</vt:lpstr>
      <vt:lpstr>1_Office Theme</vt:lpstr>
      <vt:lpstr>2_Office Theme</vt:lpstr>
      <vt:lpstr>3_Office Theme</vt:lpstr>
      <vt:lpstr>Equation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Prof. A.Chowdhury</dc:creator>
  <cp:lastModifiedBy>Sabu John</cp:lastModifiedBy>
  <cp:revision>180</cp:revision>
  <dcterms:created xsi:type="dcterms:W3CDTF">2013-08-13T05:19:04Z</dcterms:created>
  <dcterms:modified xsi:type="dcterms:W3CDTF">2017-10-03T08:31:39Z</dcterms:modified>
</cp:coreProperties>
</file>